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258" r:id="rId5"/>
    <p:sldId id="259" r:id="rId6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8288000" cy="10287000"/>
  <p:notesSz cx="6858000" cy="9144000"/>
  <p:embeddedFontLst>
    <p:embeddedFont>
      <p:font typeface="Montserrat Heavy" panose="00000A00000000000000"/>
      <p:bold r:id="rId24"/>
    </p:embeddedFont>
    <p:embeddedFont>
      <p:font typeface="Montserrat Classic Bold" panose="00000800000000000000"/>
      <p:bold r:id="rId25"/>
    </p:embeddedFont>
    <p:embeddedFont>
      <p:font typeface="Montserrat Classic" panose="00000500000000000000"/>
      <p:regular r:id="rId26"/>
    </p:embeddedFont>
    <p:embeddedFont>
      <p:font typeface="DM Sans"/>
      <p:regular r:id="rId27"/>
    </p:embeddedFont>
    <p:embeddedFont>
      <p:font typeface="DM Sans Bold"/>
      <p:bold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Полученные вероятности сравниваются с некоторой пороговой величиной Tj , </a:t>
            </a:r>
            <a:endParaRPr lang="en-US"/>
          </a:p>
          <a:p>
            <a:r>
              <a:rPr lang="en-US"/>
              <a:t>устанавливаемой в процессе обучения. Если P Dj &gt; Tj ( ) , то делается вывод о наличии у </a:t>
            </a:r>
            <a:endParaRPr lang="en-US"/>
          </a:p>
          <a:p>
            <a:r>
              <a:rPr lang="en-US"/>
              <a:t>больного диагноза Dj (обычно Tj &gt; 0,9). В случае, когда P Dj &lt; Tj ( ) , требуется </a:t>
            </a:r>
            <a:endParaRPr lang="en-US"/>
          </a:p>
          <a:p>
            <a:r>
              <a:rPr lang="en-US"/>
              <a:t>проведение дополнительных обследований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Полученные вероятности сравниваются с некоторой пороговой величиной Tj , </a:t>
            </a:r>
            <a:endParaRPr lang="en-US"/>
          </a:p>
          <a:p>
            <a:r>
              <a:rPr lang="en-US"/>
              <a:t>устанавливаемой в процессе обучения. Если P Dj &gt; Tj ( ) , то делается вывод о наличии у </a:t>
            </a:r>
            <a:endParaRPr lang="en-US"/>
          </a:p>
          <a:p>
            <a:r>
              <a:rPr lang="en-US"/>
              <a:t>больного диагноза Dj (обычно Tj &gt; 0,9). В случае, когда P Dj &lt; Tj ( ) , требуется </a:t>
            </a:r>
            <a:endParaRPr lang="en-US"/>
          </a:p>
          <a:p>
            <a:r>
              <a:rPr lang="en-US"/>
              <a:t>проведение дополнительных обследований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jpe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https://ru.wikipedia.org/wiki/%D0%A1%D1%82%D0%B0%D1%82%D0%B8%D1%81%D1%82%D0%B8%D1%87%D0%B5%D1%81%D0%BA%D0%B0%D1%8F_%D0%BD%D0%B5%D0%B7%D0%B0%D0%B2%D0%B8%D1%81%D0%B8%D0%BC%D0%BE%D1%81%D1%82%D1%8C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.jpe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.svg"/><Relationship Id="rId7" Type="http://schemas.openxmlformats.org/officeDocument/2006/relationships/image" Target="../media/image13.png"/><Relationship Id="rId6" Type="http://schemas.openxmlformats.org/officeDocument/2006/relationships/image" Target="../media/image3.svg"/><Relationship Id="rId5" Type="http://schemas.openxmlformats.org/officeDocument/2006/relationships/image" Target="../media/image12.png"/><Relationship Id="rId4" Type="http://schemas.openxmlformats.org/officeDocument/2006/relationships/image" Target="../media/image2.svg"/><Relationship Id="rId3" Type="http://schemas.openxmlformats.org/officeDocument/2006/relationships/image" Target="../media/image11.png"/><Relationship Id="rId2" Type="http://schemas.openxmlformats.org/officeDocument/2006/relationships/image" Target="../media/image1.sv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360045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3577FE">
                    <a:alpha val="100000"/>
                  </a:srgbClr>
                </a:gs>
                <a:gs pos="100000">
                  <a:srgbClr val="2547A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591343" y="2812442"/>
            <a:ext cx="8370829" cy="4662116"/>
          </a:xfrm>
          <a:custGeom>
            <a:avLst/>
            <a:gdLst/>
            <a:ahLst/>
            <a:cxnLst/>
            <a:rect l="l" t="t" r="r" b="b"/>
            <a:pathLst>
              <a:path w="8370829" h="4662116">
                <a:moveTo>
                  <a:pt x="0" y="0"/>
                </a:moveTo>
                <a:lnTo>
                  <a:pt x="8370829" y="0"/>
                </a:lnTo>
                <a:lnTo>
                  <a:pt x="8370829" y="4662116"/>
                </a:lnTo>
                <a:lnTo>
                  <a:pt x="0" y="466211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b="-176585"/>
            </a:stretch>
          </a:blipFill>
          <a:ln w="47625" cap="sq">
            <a:solidFill>
              <a:srgbClr val="3575FE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9362672" y="2812442"/>
            <a:ext cx="8625463" cy="4662116"/>
          </a:xfrm>
          <a:custGeom>
            <a:avLst/>
            <a:gdLst/>
            <a:ahLst/>
            <a:cxnLst/>
            <a:rect l="l" t="t" r="r" b="b"/>
            <a:pathLst>
              <a:path w="8625463" h="4662116">
                <a:moveTo>
                  <a:pt x="0" y="0"/>
                </a:moveTo>
                <a:lnTo>
                  <a:pt x="8625463" y="0"/>
                </a:lnTo>
                <a:lnTo>
                  <a:pt x="8625463" y="4662116"/>
                </a:lnTo>
                <a:lnTo>
                  <a:pt x="0" y="466211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9541" b="-85457"/>
            </a:stretch>
          </a:blipFill>
          <a:ln w="47625" cap="sq">
            <a:solidFill>
              <a:srgbClr val="3575FE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395666" y="380718"/>
            <a:ext cx="17151521" cy="2129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0"/>
              </a:lnSpc>
            </a:pPr>
            <a:r>
              <a:rPr lang="en-US" sz="4035" spc="387">
                <a:solidFill>
                  <a:srgbClr val="3575FE"/>
                </a:solidFill>
                <a:latin typeface="Montserrat Heavy" panose="00000A00000000000000"/>
              </a:rPr>
              <a:t>РАЗРАБОТКА ВЕБ-ПРИЛОЖЕНИЯ ПОСТАНОВКИ ДИАГНОЗА С КОМПОНЕНТОЙ ПОДДЕРЖКИ ПРИНЯТИЯ РЕШЕНИЙ </a:t>
            </a:r>
            <a:endParaRPr lang="en-US" sz="4035" spc="387">
              <a:solidFill>
                <a:srgbClr val="3575FE"/>
              </a:solidFill>
              <a:latin typeface="Montserrat Heavy" panose="00000A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241" y="8448675"/>
            <a:ext cx="9594836" cy="483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0"/>
              </a:lnSpc>
              <a:spcBef>
                <a:spcPct val="0"/>
              </a:spcBef>
            </a:pPr>
            <a:r>
              <a:rPr lang="en-US" sz="3360">
                <a:solidFill>
                  <a:srgbClr val="3575FE">
                    <a:alpha val="56863"/>
                  </a:srgbClr>
                </a:solidFill>
                <a:latin typeface="Montserrat Classic Bold" panose="00000800000000000000"/>
              </a:rPr>
              <a:t>Подготовил: Царь Алексей Александрович</a:t>
            </a:r>
            <a:endParaRPr lang="en-US" sz="3360">
              <a:solidFill>
                <a:srgbClr val="3575FE">
                  <a:alpha val="56863"/>
                </a:srgbClr>
              </a:solidFill>
              <a:latin typeface="Montserrat Classic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547187" y="9296400"/>
            <a:ext cx="244428" cy="7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5"/>
              </a:lnSpc>
              <a:spcBef>
                <a:spcPct val="0"/>
              </a:spcBef>
            </a:pPr>
            <a:r>
              <a:rPr lang="en-US" sz="4970">
                <a:solidFill>
                  <a:srgbClr val="3575FE"/>
                </a:solidFill>
                <a:latin typeface="Montserrat Classic" panose="00000500000000000000"/>
              </a:rPr>
              <a:t>1</a:t>
            </a:r>
            <a:endParaRPr lang="en-US" sz="4970">
              <a:solidFill>
                <a:srgbClr val="3575FE"/>
              </a:solidFill>
              <a:latin typeface="Montserrat Classic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78122" y="9078101"/>
            <a:ext cx="9545955" cy="923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5"/>
              </a:lnSpc>
              <a:spcBef>
                <a:spcPct val="0"/>
              </a:spcBef>
            </a:pPr>
            <a:r>
              <a:rPr lang="en-US" sz="3300">
                <a:solidFill>
                  <a:srgbClr val="3575FE">
                    <a:alpha val="56863"/>
                  </a:srgbClr>
                </a:solidFill>
                <a:latin typeface="Montserrat Classic Bold" panose="00000800000000000000"/>
              </a:rPr>
              <a:t>Научный руководитель: кандидат </a:t>
            </a:r>
            <a:endParaRPr lang="en-US" sz="3300">
              <a:solidFill>
                <a:srgbClr val="3575FE">
                  <a:alpha val="56863"/>
                </a:srgbClr>
              </a:solidFill>
              <a:latin typeface="Montserrat Classic Bold" panose="00000800000000000000"/>
            </a:endParaRPr>
          </a:p>
          <a:p>
            <a:pPr algn="l">
              <a:lnSpc>
                <a:spcPts val="3665"/>
              </a:lnSpc>
              <a:spcBef>
                <a:spcPct val="0"/>
              </a:spcBef>
            </a:pPr>
            <a:r>
              <a:rPr lang="en-US" sz="3300">
                <a:solidFill>
                  <a:srgbClr val="3575FE">
                    <a:alpha val="56863"/>
                  </a:srgbClr>
                </a:solidFill>
                <a:latin typeface="Montserrat Classic Bold" panose="00000800000000000000"/>
              </a:rPr>
              <a:t>технических наук, доцент И. Р. Лукьянович</a:t>
            </a:r>
            <a:endParaRPr lang="en-US" sz="3300">
              <a:solidFill>
                <a:srgbClr val="3575FE">
                  <a:alpha val="56863"/>
                </a:srgbClr>
              </a:solidFill>
              <a:latin typeface="Montserrat Classic Bold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7487676" cy="10287000"/>
            <a:chOff x="0" y="0"/>
            <a:chExt cx="19720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2063" cy="2709333"/>
            </a:xfrm>
            <a:custGeom>
              <a:avLst/>
              <a:gdLst/>
              <a:ahLst/>
              <a:cxnLst/>
              <a:rect l="l" t="t" r="r" b="b"/>
              <a:pathLst>
                <a:path w="1972063" h="2709333">
                  <a:moveTo>
                    <a:pt x="0" y="0"/>
                  </a:moveTo>
                  <a:lnTo>
                    <a:pt x="1972063" y="0"/>
                  </a:lnTo>
                  <a:lnTo>
                    <a:pt x="19720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972063" cy="2699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261615" y="282236"/>
            <a:ext cx="6373451" cy="9817897"/>
          </a:xfrm>
          <a:custGeom>
            <a:avLst/>
            <a:gdLst/>
            <a:ahLst/>
            <a:cxnLst/>
            <a:rect l="l" t="t" r="r" b="b"/>
            <a:pathLst>
              <a:path w="6373451" h="9817897">
                <a:moveTo>
                  <a:pt x="0" y="0"/>
                </a:moveTo>
                <a:lnTo>
                  <a:pt x="6373452" y="0"/>
                </a:lnTo>
                <a:lnTo>
                  <a:pt x="6373452" y="9817897"/>
                </a:lnTo>
                <a:lnTo>
                  <a:pt x="0" y="981789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 w="47625" cap="sq">
            <a:solidFill>
              <a:srgbClr val="3575FE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7951768" y="282236"/>
            <a:ext cx="6971195" cy="4212656"/>
          </a:xfrm>
          <a:custGeom>
            <a:avLst/>
            <a:gdLst/>
            <a:ahLst/>
            <a:cxnLst/>
            <a:rect l="l" t="t" r="r" b="b"/>
            <a:pathLst>
              <a:path w="6971195" h="4212656">
                <a:moveTo>
                  <a:pt x="0" y="0"/>
                </a:moveTo>
                <a:lnTo>
                  <a:pt x="6971195" y="0"/>
                </a:lnTo>
                <a:lnTo>
                  <a:pt x="6971195" y="4212657"/>
                </a:lnTo>
                <a:lnTo>
                  <a:pt x="0" y="4212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68787"/>
            </a:stretch>
          </a:blipFill>
          <a:ln w="47625" cap="sq">
            <a:solidFill>
              <a:srgbClr val="3575FE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788033" y="4667767"/>
            <a:ext cx="6971195" cy="5432367"/>
          </a:xfrm>
          <a:custGeom>
            <a:avLst/>
            <a:gdLst/>
            <a:ahLst/>
            <a:cxnLst/>
            <a:rect l="l" t="t" r="r" b="b"/>
            <a:pathLst>
              <a:path w="6971195" h="5432367">
                <a:moveTo>
                  <a:pt x="0" y="0"/>
                </a:moveTo>
                <a:lnTo>
                  <a:pt x="6971195" y="0"/>
                </a:lnTo>
                <a:lnTo>
                  <a:pt x="6971195" y="5432366"/>
                </a:lnTo>
                <a:lnTo>
                  <a:pt x="0" y="5432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1561"/>
            </a:stretch>
          </a:blipFill>
          <a:ln w="47625" cap="sq">
            <a:solidFill>
              <a:srgbClr val="3575FE"/>
            </a:solidFill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 rot="-5400000">
            <a:off x="5299760" y="4764170"/>
            <a:ext cx="3314974" cy="758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4335" spc="416">
                <a:solidFill>
                  <a:srgbClr val="FFFFFF"/>
                </a:solidFill>
                <a:latin typeface="Montserrat Classic Bold" panose="00000800000000000000"/>
              </a:rPr>
              <a:t>ГЛАВНАЯ</a:t>
            </a:r>
            <a:endParaRPr lang="en-US" sz="4335" spc="416">
              <a:solidFill>
                <a:srgbClr val="FFFFFF"/>
              </a:solidFill>
              <a:latin typeface="Montserrat Classic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 rot="-5400000">
            <a:off x="13348109" y="2079294"/>
            <a:ext cx="3933711" cy="61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3530" spc="338">
                <a:solidFill>
                  <a:srgbClr val="3575FE"/>
                </a:solidFill>
                <a:latin typeface="Montserrat Classic Bold" panose="00000800000000000000"/>
              </a:rPr>
              <a:t>РЕГИСТРАЦИЯ</a:t>
            </a:r>
            <a:endParaRPr lang="en-US" sz="3530" spc="338">
              <a:solidFill>
                <a:srgbClr val="3575FE"/>
              </a:solidFill>
              <a:latin typeface="Montserrat Classic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 rot="-5400000">
            <a:off x="8405160" y="7074680"/>
            <a:ext cx="3933711" cy="61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3530" spc="338">
                <a:solidFill>
                  <a:srgbClr val="3575FE"/>
                </a:solidFill>
                <a:latin typeface="Montserrat Classic Bold" panose="00000800000000000000"/>
              </a:rPr>
              <a:t>ОПРОС</a:t>
            </a:r>
            <a:endParaRPr lang="en-US" sz="3530" spc="338">
              <a:solidFill>
                <a:srgbClr val="3575FE"/>
              </a:solidFill>
              <a:latin typeface="Montserrat Classic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498949" y="323455"/>
            <a:ext cx="680610" cy="7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5"/>
              </a:lnSpc>
              <a:spcBef>
                <a:spcPct val="0"/>
              </a:spcBef>
            </a:pPr>
            <a:r>
              <a:rPr lang="en-US" sz="4970">
                <a:solidFill>
                  <a:srgbClr val="3575FE"/>
                </a:solidFill>
                <a:latin typeface="Montserrat Classic" panose="00000500000000000000"/>
              </a:rPr>
              <a:t>10</a:t>
            </a:r>
            <a:endParaRPr lang="en-US" sz="4970">
              <a:solidFill>
                <a:srgbClr val="3575FE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20744" y="375171"/>
            <a:ext cx="6373451" cy="2823164"/>
          </a:xfrm>
          <a:custGeom>
            <a:avLst/>
            <a:gdLst/>
            <a:ahLst/>
            <a:cxnLst/>
            <a:rect l="l" t="t" r="r" b="b"/>
            <a:pathLst>
              <a:path w="6373451" h="2823164">
                <a:moveTo>
                  <a:pt x="0" y="0"/>
                </a:moveTo>
                <a:lnTo>
                  <a:pt x="6373451" y="0"/>
                </a:lnTo>
                <a:lnTo>
                  <a:pt x="6373451" y="2823164"/>
                </a:lnTo>
                <a:lnTo>
                  <a:pt x="0" y="282316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b="-130264"/>
            </a:stretch>
          </a:blipFill>
          <a:ln w="47625" cap="sq">
            <a:solidFill>
              <a:srgbClr val="3575FE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312142" y="3550760"/>
            <a:ext cx="6373451" cy="2792132"/>
          </a:xfrm>
          <a:custGeom>
            <a:avLst/>
            <a:gdLst/>
            <a:ahLst/>
            <a:cxnLst/>
            <a:rect l="l" t="t" r="r" b="b"/>
            <a:pathLst>
              <a:path w="6373451" h="2792132">
                <a:moveTo>
                  <a:pt x="0" y="0"/>
                </a:moveTo>
                <a:lnTo>
                  <a:pt x="6373452" y="0"/>
                </a:lnTo>
                <a:lnTo>
                  <a:pt x="6373452" y="2792132"/>
                </a:lnTo>
                <a:lnTo>
                  <a:pt x="0" y="2792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32824"/>
            </a:stretch>
          </a:blipFill>
          <a:ln w="47625" cap="sq">
            <a:solidFill>
              <a:srgbClr val="3575FE"/>
            </a:solidFill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 rot="0">
            <a:off x="10788127" y="0"/>
            <a:ext cx="7487676" cy="10287000"/>
            <a:chOff x="0" y="0"/>
            <a:chExt cx="197206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72063" cy="2709333"/>
            </a:xfrm>
            <a:custGeom>
              <a:avLst/>
              <a:gdLst/>
              <a:ahLst/>
              <a:cxnLst/>
              <a:rect l="l" t="t" r="r" b="b"/>
              <a:pathLst>
                <a:path w="1972063" h="2709333">
                  <a:moveTo>
                    <a:pt x="0" y="0"/>
                  </a:moveTo>
                  <a:lnTo>
                    <a:pt x="1972063" y="0"/>
                  </a:lnTo>
                  <a:lnTo>
                    <a:pt x="19720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1972063" cy="2699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11549036" y="377409"/>
            <a:ext cx="6461158" cy="9532183"/>
          </a:xfrm>
          <a:custGeom>
            <a:avLst/>
            <a:gdLst/>
            <a:ahLst/>
            <a:cxnLst/>
            <a:rect l="l" t="t" r="r" b="b"/>
            <a:pathLst>
              <a:path w="6461158" h="9532183">
                <a:moveTo>
                  <a:pt x="0" y="0"/>
                </a:moveTo>
                <a:lnTo>
                  <a:pt x="6461158" y="0"/>
                </a:lnTo>
                <a:lnTo>
                  <a:pt x="6461158" y="9532182"/>
                </a:lnTo>
                <a:lnTo>
                  <a:pt x="0" y="9532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6698"/>
            </a:stretch>
          </a:blipFill>
          <a:ln w="47625" cap="sq">
            <a:solidFill>
              <a:srgbClr val="3575FE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3720744" y="6661450"/>
            <a:ext cx="6373451" cy="3250379"/>
          </a:xfrm>
          <a:custGeom>
            <a:avLst/>
            <a:gdLst/>
            <a:ahLst/>
            <a:cxnLst/>
            <a:rect l="l" t="t" r="r" b="b"/>
            <a:pathLst>
              <a:path w="6373451" h="3250379">
                <a:moveTo>
                  <a:pt x="0" y="0"/>
                </a:moveTo>
                <a:lnTo>
                  <a:pt x="6373451" y="0"/>
                </a:lnTo>
                <a:lnTo>
                  <a:pt x="6373451" y="3250379"/>
                </a:lnTo>
                <a:lnTo>
                  <a:pt x="0" y="3250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0000"/>
            </a:stretch>
          </a:blipFill>
          <a:ln w="47625" cap="sq">
            <a:solidFill>
              <a:srgbClr val="3575FE"/>
            </a:solidFill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 rot="5400000">
            <a:off x="9358928" y="4777804"/>
            <a:ext cx="3769454" cy="758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4335" spc="416">
                <a:solidFill>
                  <a:srgbClr val="FFFFFF"/>
                </a:solidFill>
                <a:latin typeface="Montserrat Classic Bold" panose="00000800000000000000"/>
              </a:rPr>
              <a:t>РЕЗУЛЬТАТ</a:t>
            </a:r>
            <a:endParaRPr lang="en-US" sz="4335" spc="416">
              <a:solidFill>
                <a:srgbClr val="FFFFFF"/>
              </a:solidFill>
              <a:latin typeface="Montserrat Classic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12142" y="323455"/>
            <a:ext cx="488856" cy="7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5"/>
              </a:lnSpc>
              <a:spcBef>
                <a:spcPct val="0"/>
              </a:spcBef>
            </a:pPr>
            <a:r>
              <a:rPr lang="en-US" sz="4970">
                <a:solidFill>
                  <a:srgbClr val="3575FE"/>
                </a:solidFill>
                <a:latin typeface="Montserrat Classic" panose="00000500000000000000"/>
              </a:rPr>
              <a:t>11</a:t>
            </a:r>
            <a:endParaRPr lang="en-US" sz="4970">
              <a:solidFill>
                <a:srgbClr val="3575FE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0459" y="2386523"/>
            <a:ext cx="9022580" cy="3051272"/>
          </a:xfrm>
          <a:custGeom>
            <a:avLst/>
            <a:gdLst/>
            <a:ahLst/>
            <a:cxnLst/>
            <a:rect l="l" t="t" r="r" b="b"/>
            <a:pathLst>
              <a:path w="9022580" h="3051272">
                <a:moveTo>
                  <a:pt x="0" y="0"/>
                </a:moveTo>
                <a:lnTo>
                  <a:pt x="9022580" y="0"/>
                </a:lnTo>
                <a:lnTo>
                  <a:pt x="9022580" y="3051272"/>
                </a:lnTo>
                <a:lnTo>
                  <a:pt x="0" y="305127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 w="76200" cap="sq">
            <a:solidFill>
              <a:srgbClr val="3575FE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440459" y="6131441"/>
            <a:ext cx="5342272" cy="3632745"/>
          </a:xfrm>
          <a:custGeom>
            <a:avLst/>
            <a:gdLst/>
            <a:ahLst/>
            <a:cxnLst/>
            <a:rect l="l" t="t" r="r" b="b"/>
            <a:pathLst>
              <a:path w="5342272" h="3632745">
                <a:moveTo>
                  <a:pt x="0" y="0"/>
                </a:moveTo>
                <a:lnTo>
                  <a:pt x="5342272" y="0"/>
                </a:lnTo>
                <a:lnTo>
                  <a:pt x="5342272" y="3632745"/>
                </a:lnTo>
                <a:lnTo>
                  <a:pt x="0" y="36327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06547" y="2386523"/>
            <a:ext cx="8369038" cy="7489836"/>
          </a:xfrm>
          <a:custGeom>
            <a:avLst/>
            <a:gdLst/>
            <a:ahLst/>
            <a:cxnLst/>
            <a:rect l="l" t="t" r="r" b="b"/>
            <a:pathLst>
              <a:path w="8369038" h="7489836">
                <a:moveTo>
                  <a:pt x="0" y="0"/>
                </a:moveTo>
                <a:lnTo>
                  <a:pt x="8369037" y="0"/>
                </a:lnTo>
                <a:lnTo>
                  <a:pt x="8369037" y="7489837"/>
                </a:lnTo>
                <a:lnTo>
                  <a:pt x="0" y="7489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6"/>
            </a:stretch>
          </a:blipFill>
          <a:ln w="76200" cap="sq">
            <a:solidFill>
              <a:srgbClr val="3575FE"/>
            </a:soli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4496934" y="511604"/>
            <a:ext cx="9294131" cy="130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5"/>
              </a:lnSpc>
            </a:pPr>
            <a:r>
              <a:rPr lang="en-US" sz="11045">
                <a:solidFill>
                  <a:srgbClr val="3575FE"/>
                </a:solidFill>
                <a:latin typeface="Montserrat Heavy" panose="00000A00000000000000"/>
              </a:rPr>
              <a:t>РАССЫЛКА</a:t>
            </a:r>
            <a:endParaRPr lang="en-US" sz="11045">
              <a:solidFill>
                <a:srgbClr val="3575FE"/>
              </a:solidFill>
              <a:latin typeface="Montserrat Heavy" panose="00000A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606547" y="1782644"/>
            <a:ext cx="4464236" cy="52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3005" spc="9">
                <a:solidFill>
                  <a:srgbClr val="3575FE"/>
                </a:solidFill>
                <a:latin typeface="Montserrat Classic Bold" panose="00000800000000000000"/>
              </a:rPr>
              <a:t>ПРИМЕР СООБЩЕНИЯ</a:t>
            </a:r>
            <a:endParaRPr lang="en-US" sz="3005" spc="9">
              <a:solidFill>
                <a:srgbClr val="3575FE"/>
              </a:solidFill>
              <a:latin typeface="Montserrat Classic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40459" y="1796139"/>
            <a:ext cx="4464236" cy="53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05" spc="9">
                <a:solidFill>
                  <a:srgbClr val="3575FE"/>
                </a:solidFill>
                <a:latin typeface="Montserrat Classic Bold" panose="00000800000000000000"/>
              </a:rPr>
              <a:t>КОД</a:t>
            </a:r>
            <a:endParaRPr lang="en-US" sz="3005" spc="9">
              <a:solidFill>
                <a:srgbClr val="3575FE"/>
              </a:solidFill>
              <a:latin typeface="Montserrat Classic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360076" y="323455"/>
            <a:ext cx="615508" cy="7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5"/>
              </a:lnSpc>
              <a:spcBef>
                <a:spcPct val="0"/>
              </a:spcBef>
            </a:pPr>
            <a:r>
              <a:rPr lang="en-US" sz="4970">
                <a:solidFill>
                  <a:srgbClr val="3575FE"/>
                </a:solidFill>
                <a:latin typeface="Montserrat Classic" panose="00000500000000000000"/>
              </a:rPr>
              <a:t>12</a:t>
            </a:r>
            <a:endParaRPr lang="en-US" sz="4970">
              <a:solidFill>
                <a:srgbClr val="3575FE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932569" y="-514350"/>
            <a:ext cx="9600429" cy="10801350"/>
            <a:chOff x="0" y="0"/>
            <a:chExt cx="2528508" cy="2844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28508" cy="2844800"/>
            </a:xfrm>
            <a:custGeom>
              <a:avLst/>
              <a:gdLst/>
              <a:ahLst/>
              <a:cxnLst/>
              <a:rect l="l" t="t" r="r" b="b"/>
              <a:pathLst>
                <a:path w="2528508" h="2844800">
                  <a:moveTo>
                    <a:pt x="0" y="0"/>
                  </a:moveTo>
                  <a:lnTo>
                    <a:pt x="2528508" y="0"/>
                  </a:lnTo>
                  <a:lnTo>
                    <a:pt x="2528508" y="2844800"/>
                  </a:lnTo>
                  <a:lnTo>
                    <a:pt x="0" y="2844800"/>
                  </a:ln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2528508" cy="2835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9218587" y="1220318"/>
            <a:ext cx="8879222" cy="3666007"/>
            <a:chOff x="0" y="0"/>
            <a:chExt cx="11838962" cy="4888009"/>
          </a:xfrm>
        </p:grpSpPr>
        <p:sp>
          <p:nvSpPr>
            <p:cNvPr id="6" name="Freeform 6"/>
            <p:cNvSpPr/>
            <p:nvPr/>
          </p:nvSpPr>
          <p:spPr>
            <a:xfrm>
              <a:off x="21389" y="606766"/>
              <a:ext cx="11817573" cy="1479878"/>
            </a:xfrm>
            <a:custGeom>
              <a:avLst/>
              <a:gdLst/>
              <a:ahLst/>
              <a:cxnLst/>
              <a:rect l="l" t="t" r="r" b="b"/>
              <a:pathLst>
                <a:path w="11817573" h="1479878">
                  <a:moveTo>
                    <a:pt x="0" y="0"/>
                  </a:moveTo>
                  <a:lnTo>
                    <a:pt x="11817573" y="0"/>
                  </a:lnTo>
                  <a:lnTo>
                    <a:pt x="11817573" y="1479877"/>
                  </a:lnTo>
                  <a:lnTo>
                    <a:pt x="0" y="1479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0665" y="2086643"/>
              <a:ext cx="11786908" cy="1374598"/>
            </a:xfrm>
            <a:custGeom>
              <a:avLst/>
              <a:gdLst/>
              <a:ahLst/>
              <a:cxnLst/>
              <a:rect l="l" t="t" r="r" b="b"/>
              <a:pathLst>
                <a:path w="11786908" h="1374598">
                  <a:moveTo>
                    <a:pt x="0" y="0"/>
                  </a:moveTo>
                  <a:lnTo>
                    <a:pt x="11786908" y="0"/>
                  </a:lnTo>
                  <a:lnTo>
                    <a:pt x="11786908" y="1374598"/>
                  </a:lnTo>
                  <a:lnTo>
                    <a:pt x="0" y="1374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3470516"/>
              <a:ext cx="11817573" cy="1417492"/>
            </a:xfrm>
            <a:custGeom>
              <a:avLst/>
              <a:gdLst/>
              <a:ahLst/>
              <a:cxnLst/>
              <a:rect l="l" t="t" r="r" b="b"/>
              <a:pathLst>
                <a:path w="11817573" h="1417492">
                  <a:moveTo>
                    <a:pt x="0" y="0"/>
                  </a:moveTo>
                  <a:lnTo>
                    <a:pt x="11817573" y="0"/>
                  </a:lnTo>
                  <a:lnTo>
                    <a:pt x="11817573" y="1417493"/>
                  </a:lnTo>
                  <a:lnTo>
                    <a:pt x="0" y="141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8689" y="-76200"/>
              <a:ext cx="3921197" cy="682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00"/>
                </a:lnSpc>
              </a:pPr>
              <a:r>
                <a:rPr lang="en-US" sz="3005" spc="9">
                  <a:solidFill>
                    <a:srgbClr val="FFFFFF"/>
                  </a:solidFill>
                  <a:latin typeface="Montserrat Classic Bold" panose="00000800000000000000"/>
                </a:rPr>
                <a:t>ВАЛИДАЦИЯ</a:t>
              </a:r>
              <a:endParaRPr lang="en-US" sz="3005" spc="9">
                <a:solidFill>
                  <a:srgbClr val="FFFFFF"/>
                </a:solidFill>
                <a:latin typeface="Montserrat Classic Bold" panose="0000080000000000000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72101" y="5392448"/>
            <a:ext cx="8552252" cy="4040647"/>
            <a:chOff x="0" y="0"/>
            <a:chExt cx="11403002" cy="5387529"/>
          </a:xfrm>
        </p:grpSpPr>
        <p:sp>
          <p:nvSpPr>
            <p:cNvPr id="11" name="Freeform 11"/>
            <p:cNvSpPr/>
            <p:nvPr/>
          </p:nvSpPr>
          <p:spPr>
            <a:xfrm>
              <a:off x="0" y="707995"/>
              <a:ext cx="11403002" cy="4679534"/>
            </a:xfrm>
            <a:custGeom>
              <a:avLst/>
              <a:gdLst/>
              <a:ahLst/>
              <a:cxnLst/>
              <a:rect l="l" t="t" r="r" b="b"/>
              <a:pathLst>
                <a:path w="11403002" h="4679534">
                  <a:moveTo>
                    <a:pt x="0" y="0"/>
                  </a:moveTo>
                  <a:lnTo>
                    <a:pt x="11403002" y="0"/>
                  </a:lnTo>
                  <a:lnTo>
                    <a:pt x="11403002" y="4679534"/>
                  </a:lnTo>
                  <a:lnTo>
                    <a:pt x="0" y="467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76200" cap="sq">
              <a:solidFill>
                <a:srgbClr val="3575FE"/>
              </a:solidFill>
              <a:prstDash val="solid"/>
              <a:miter/>
            </a:ln>
          </p:spPr>
        </p:sp>
        <p:grpSp>
          <p:nvGrpSpPr>
            <p:cNvPr id="12" name="Group 12"/>
            <p:cNvGrpSpPr/>
            <p:nvPr/>
          </p:nvGrpSpPr>
          <p:grpSpPr>
            <a:xfrm rot="0">
              <a:off x="1927238" y="2498252"/>
              <a:ext cx="3850790" cy="334563"/>
              <a:chOff x="0" y="0"/>
              <a:chExt cx="757393" cy="6580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57393" cy="65804"/>
              </a:xfrm>
              <a:custGeom>
                <a:avLst/>
                <a:gdLst/>
                <a:ahLst/>
                <a:cxnLst/>
                <a:rect l="l" t="t" r="r" b="b"/>
                <a:pathLst>
                  <a:path w="757393" h="65804">
                    <a:moveTo>
                      <a:pt x="0" y="0"/>
                    </a:moveTo>
                    <a:lnTo>
                      <a:pt x="757393" y="0"/>
                    </a:lnTo>
                    <a:lnTo>
                      <a:pt x="757393" y="65804"/>
                    </a:lnTo>
                    <a:lnTo>
                      <a:pt x="0" y="6580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9525"/>
                <a:ext cx="757393" cy="562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1199418" y="2099916"/>
              <a:ext cx="3850790" cy="334563"/>
              <a:chOff x="0" y="0"/>
              <a:chExt cx="757393" cy="6580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57393" cy="65804"/>
              </a:xfrm>
              <a:custGeom>
                <a:avLst/>
                <a:gdLst/>
                <a:ahLst/>
                <a:cxnLst/>
                <a:rect l="l" t="t" r="r" b="b"/>
                <a:pathLst>
                  <a:path w="757393" h="65804">
                    <a:moveTo>
                      <a:pt x="0" y="0"/>
                    </a:moveTo>
                    <a:lnTo>
                      <a:pt x="757393" y="0"/>
                    </a:lnTo>
                    <a:lnTo>
                      <a:pt x="757393" y="65804"/>
                    </a:lnTo>
                    <a:lnTo>
                      <a:pt x="0" y="6580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9525"/>
                <a:ext cx="757393" cy="562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-76200"/>
              <a:ext cx="5873578" cy="682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00"/>
                </a:lnSpc>
              </a:pPr>
              <a:r>
                <a:rPr lang="en-US" sz="3005" spc="9">
                  <a:solidFill>
                    <a:srgbClr val="3575FE"/>
                  </a:solidFill>
                  <a:latin typeface="Montserrat Classic Bold" panose="00000800000000000000"/>
                </a:rPr>
                <a:t>ПРИМЕР СООБЩЕНИЯ</a:t>
              </a:r>
              <a:endParaRPr lang="en-US" sz="3005" spc="9">
                <a:solidFill>
                  <a:srgbClr val="3575FE"/>
                </a:solidFill>
                <a:latin typeface="Montserrat Classic Bold" panose="00000800000000000000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-260191" y="338055"/>
            <a:ext cx="9416836" cy="769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5"/>
              </a:lnSpc>
            </a:pPr>
            <a:r>
              <a:rPr lang="en-US" sz="6560">
                <a:solidFill>
                  <a:srgbClr val="3575FE"/>
                </a:solidFill>
                <a:latin typeface="Montserrat Heavy" panose="00000A00000000000000"/>
              </a:rPr>
              <a:t>ОБРАТНАЯ СВЯЗЬ</a:t>
            </a:r>
            <a:endParaRPr lang="en-US" sz="6560">
              <a:solidFill>
                <a:srgbClr val="3575FE"/>
              </a:solidFill>
              <a:latin typeface="Montserrat Heavy" panose="00000A00000000000000"/>
            </a:endParaRPr>
          </a:p>
        </p:txBody>
      </p:sp>
      <p:grpSp>
        <p:nvGrpSpPr>
          <p:cNvPr id="20" name="Group 20"/>
          <p:cNvGrpSpPr/>
          <p:nvPr/>
        </p:nvGrpSpPr>
        <p:grpSpPr>
          <a:xfrm rot="0">
            <a:off x="153051" y="1220318"/>
            <a:ext cx="8571302" cy="2911108"/>
            <a:chOff x="0" y="0"/>
            <a:chExt cx="11428402" cy="3881477"/>
          </a:xfrm>
        </p:grpSpPr>
        <p:sp>
          <p:nvSpPr>
            <p:cNvPr id="21" name="Freeform 21"/>
            <p:cNvSpPr/>
            <p:nvPr/>
          </p:nvSpPr>
          <p:spPr>
            <a:xfrm>
              <a:off x="0" y="747503"/>
              <a:ext cx="11428402" cy="3133974"/>
            </a:xfrm>
            <a:custGeom>
              <a:avLst/>
              <a:gdLst/>
              <a:ahLst/>
              <a:cxnLst/>
              <a:rect l="l" t="t" r="r" b="b"/>
              <a:pathLst>
                <a:path w="11428402" h="3133974">
                  <a:moveTo>
                    <a:pt x="0" y="0"/>
                  </a:moveTo>
                  <a:lnTo>
                    <a:pt x="11428402" y="0"/>
                  </a:lnTo>
                  <a:lnTo>
                    <a:pt x="11428402" y="3133974"/>
                  </a:lnTo>
                  <a:lnTo>
                    <a:pt x="0" y="3133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61738"/>
              </a:stretch>
            </a:blipFill>
            <a:ln w="76200" cap="sq">
              <a:solidFill>
                <a:srgbClr val="3575FE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2609897" cy="682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00"/>
                </a:lnSpc>
              </a:pPr>
              <a:r>
                <a:rPr lang="en-US" sz="3005" spc="9">
                  <a:solidFill>
                    <a:srgbClr val="3575FE"/>
                  </a:solidFill>
                  <a:latin typeface="Montserrat Classic Bold" panose="00000800000000000000"/>
                </a:rPr>
                <a:t>ДИЗАЙН</a:t>
              </a:r>
              <a:endParaRPr lang="en-US" sz="3005" spc="9">
                <a:solidFill>
                  <a:srgbClr val="3575FE"/>
                </a:solidFill>
                <a:latin typeface="Montserrat Classic Bold" panose="00000800000000000000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9156645" y="5392448"/>
            <a:ext cx="9028395" cy="4827877"/>
            <a:chOff x="0" y="0"/>
            <a:chExt cx="12037860" cy="6437169"/>
          </a:xfrm>
        </p:grpSpPr>
        <p:sp>
          <p:nvSpPr>
            <p:cNvPr id="24" name="Freeform 24"/>
            <p:cNvSpPr/>
            <p:nvPr/>
          </p:nvSpPr>
          <p:spPr>
            <a:xfrm>
              <a:off x="0" y="665805"/>
              <a:ext cx="12037860" cy="5771365"/>
            </a:xfrm>
            <a:custGeom>
              <a:avLst/>
              <a:gdLst/>
              <a:ahLst/>
              <a:cxnLst/>
              <a:rect l="l" t="t" r="r" b="b"/>
              <a:pathLst>
                <a:path w="12037860" h="5771365">
                  <a:moveTo>
                    <a:pt x="0" y="0"/>
                  </a:moveTo>
                  <a:lnTo>
                    <a:pt x="12037860" y="0"/>
                  </a:lnTo>
                  <a:lnTo>
                    <a:pt x="12037860" y="5771364"/>
                  </a:lnTo>
                  <a:lnTo>
                    <a:pt x="0" y="5771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76200" cap="sq">
              <a:solidFill>
                <a:srgbClr val="3575FE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97298" y="-76200"/>
              <a:ext cx="1240316" cy="682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00"/>
                </a:lnSpc>
              </a:pPr>
              <a:r>
                <a:rPr lang="en-US" sz="3005" spc="9">
                  <a:solidFill>
                    <a:srgbClr val="FFFFFF"/>
                  </a:solidFill>
                  <a:latin typeface="Montserrat Classic Bold" panose="00000800000000000000"/>
                </a:rPr>
                <a:t>КОД</a:t>
              </a:r>
              <a:endParaRPr lang="en-US" sz="3005" spc="9">
                <a:solidFill>
                  <a:srgbClr val="FFFFFF"/>
                </a:solidFill>
                <a:latin typeface="Montserrat Classic Bold" panose="00000800000000000000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7546887" y="323455"/>
            <a:ext cx="584733" cy="7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5"/>
              </a:lnSpc>
              <a:spcBef>
                <a:spcPct val="0"/>
              </a:spcBef>
            </a:pPr>
            <a:r>
              <a:rPr lang="en-US" sz="4970">
                <a:solidFill>
                  <a:srgbClr val="FFFFFF"/>
                </a:solidFill>
                <a:latin typeface="Montserrat Classic" panose="00000500000000000000"/>
              </a:rPr>
              <a:t>13</a:t>
            </a:r>
            <a:endParaRPr lang="en-US" sz="4970">
              <a:solidFill>
                <a:srgbClr val="FFFFFF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7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1330" y="1506210"/>
            <a:ext cx="11251867" cy="6268206"/>
          </a:xfrm>
          <a:custGeom>
            <a:avLst/>
            <a:gdLst/>
            <a:ahLst/>
            <a:cxnLst/>
            <a:rect l="l" t="t" r="r" b="b"/>
            <a:pathLst>
              <a:path w="11251867" h="6268206">
                <a:moveTo>
                  <a:pt x="0" y="0"/>
                </a:moveTo>
                <a:lnTo>
                  <a:pt x="11251867" y="0"/>
                </a:lnTo>
                <a:lnTo>
                  <a:pt x="11251867" y="6268206"/>
                </a:lnTo>
                <a:lnTo>
                  <a:pt x="0" y="626820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24" t="-1457" r="-609" b="-112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35979" y="1506210"/>
            <a:ext cx="6361376" cy="2947243"/>
          </a:xfrm>
          <a:custGeom>
            <a:avLst/>
            <a:gdLst/>
            <a:ahLst/>
            <a:cxnLst/>
            <a:rect l="l" t="t" r="r" b="b"/>
            <a:pathLst>
              <a:path w="6361376" h="2947243">
                <a:moveTo>
                  <a:pt x="0" y="0"/>
                </a:moveTo>
                <a:lnTo>
                  <a:pt x="6361376" y="0"/>
                </a:lnTo>
                <a:lnTo>
                  <a:pt x="6361376" y="2947243"/>
                </a:lnTo>
                <a:lnTo>
                  <a:pt x="0" y="294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76200" cap="sq">
            <a:solidFill>
              <a:srgbClr val="FFFFFF"/>
            </a:soli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1635979" y="4590425"/>
            <a:ext cx="6361376" cy="3183991"/>
          </a:xfrm>
          <a:custGeom>
            <a:avLst/>
            <a:gdLst/>
            <a:ahLst/>
            <a:cxnLst/>
            <a:rect l="l" t="t" r="r" b="b"/>
            <a:pathLst>
              <a:path w="6361376" h="3183991">
                <a:moveTo>
                  <a:pt x="0" y="0"/>
                </a:moveTo>
                <a:lnTo>
                  <a:pt x="6361376" y="0"/>
                </a:lnTo>
                <a:lnTo>
                  <a:pt x="6361376" y="3183991"/>
                </a:lnTo>
                <a:lnTo>
                  <a:pt x="0" y="3183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76200" cap="sq">
            <a:solidFill>
              <a:srgbClr val="FFFFFF"/>
            </a:soli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81330" y="509202"/>
            <a:ext cx="4231075" cy="949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5"/>
              </a:lnSpc>
            </a:pPr>
            <a:r>
              <a:rPr lang="en-US" sz="8175">
                <a:solidFill>
                  <a:srgbClr val="FFFFFF"/>
                </a:solidFill>
                <a:latin typeface="Montserrat Heavy" panose="00000A00000000000000"/>
              </a:rPr>
              <a:t>КАРТА</a:t>
            </a:r>
            <a:endParaRPr lang="en-US" sz="8175">
              <a:solidFill>
                <a:srgbClr val="FFFFFF"/>
              </a:solidFill>
              <a:latin typeface="Montserrat Heavy" panose="00000A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393683" y="9122295"/>
            <a:ext cx="622610" cy="7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5"/>
              </a:lnSpc>
              <a:spcBef>
                <a:spcPct val="0"/>
              </a:spcBef>
            </a:pPr>
            <a:r>
              <a:rPr lang="en-US" sz="4970">
                <a:solidFill>
                  <a:srgbClr val="FFFFFF"/>
                </a:solidFill>
                <a:latin typeface="Montserrat Classic" panose="00000500000000000000"/>
              </a:rPr>
              <a:t>14</a:t>
            </a:r>
            <a:endParaRPr lang="en-US" sz="4970">
              <a:solidFill>
                <a:srgbClr val="FFFFFF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/>
          <a:stretch>
            <a:fillRect/>
          </a:stretch>
        </p:blipFill>
        <p:spPr>
          <a:xfrm>
            <a:off x="839045" y="471963"/>
            <a:ext cx="16609910" cy="934307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393683" y="9122295"/>
            <a:ext cx="622610" cy="7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5"/>
              </a:lnSpc>
              <a:spcBef>
                <a:spcPct val="0"/>
              </a:spcBef>
            </a:pPr>
            <a:r>
              <a:rPr lang="en-US" sz="4970">
                <a:solidFill>
                  <a:srgbClr val="FFFFFF"/>
                </a:solidFill>
                <a:latin typeface="Montserrat Classic" panose="00000500000000000000"/>
              </a:rPr>
              <a:t>14</a:t>
            </a:r>
            <a:endParaRPr lang="en-US" sz="4970">
              <a:solidFill>
                <a:srgbClr val="FFFFFF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7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9308" y="872522"/>
            <a:ext cx="16929384" cy="190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60"/>
              </a:lnSpc>
            </a:pPr>
            <a:r>
              <a:rPr lang="en-US" sz="16220">
                <a:solidFill>
                  <a:srgbClr val="FFFFFF"/>
                </a:solidFill>
                <a:latin typeface="Montserrat Heavy" panose="00000A00000000000000"/>
              </a:rPr>
              <a:t>ЗАКЛЮЧЕНИЕ</a:t>
            </a:r>
            <a:endParaRPr lang="en-US" sz="16220">
              <a:solidFill>
                <a:srgbClr val="FFFFFF"/>
              </a:solidFill>
              <a:latin typeface="Montserrat Heavy" panose="00000A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304341" y="9296400"/>
            <a:ext cx="608702" cy="7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5"/>
              </a:lnSpc>
              <a:spcBef>
                <a:spcPct val="0"/>
              </a:spcBef>
            </a:pPr>
            <a:r>
              <a:rPr lang="en-US" sz="4970">
                <a:solidFill>
                  <a:srgbClr val="FFFFFF"/>
                </a:solidFill>
                <a:latin typeface="Montserrat Classic" panose="00000500000000000000"/>
              </a:rPr>
              <a:t>15</a:t>
            </a:r>
            <a:endParaRPr lang="en-US" sz="4970">
              <a:solidFill>
                <a:srgbClr val="FFFFFF"/>
              </a:solidFill>
              <a:latin typeface="Montserrat Classic" panose="000005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68770" y="4108647"/>
            <a:ext cx="15550459" cy="3560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0705" lvl="1" indent="-280035" algn="l">
              <a:lnSpc>
                <a:spcPts val="3585"/>
              </a:lnSpc>
              <a:buFont typeface="Arial" panose="020B0604020202020204"/>
              <a:buChar char="•"/>
            </a:pPr>
            <a:r>
              <a:rPr lang="en-US" sz="2595">
                <a:solidFill>
                  <a:srgbClr val="FFFFFF"/>
                </a:solidFill>
                <a:latin typeface="Montserrat Classic Bold" panose="00000800000000000000"/>
              </a:rPr>
              <a:t>Ввести исходные данные о симптомах болезни,</a:t>
            </a:r>
            <a:endParaRPr lang="en-US" sz="2595">
              <a:solidFill>
                <a:srgbClr val="FFFFFF"/>
              </a:solidFill>
              <a:latin typeface="Montserrat Classic Bold" panose="00000800000000000000"/>
            </a:endParaRPr>
          </a:p>
          <a:p>
            <a:pPr marL="560705" lvl="1" indent="-280035" algn="l">
              <a:lnSpc>
                <a:spcPts val="3585"/>
              </a:lnSpc>
              <a:buFont typeface="Arial" panose="020B0604020202020204"/>
              <a:buChar char="•"/>
            </a:pPr>
            <a:r>
              <a:rPr lang="en-US" sz="2595">
                <a:solidFill>
                  <a:srgbClr val="FFFFFF"/>
                </a:solidFill>
                <a:latin typeface="Montserrat Classic Bold" panose="00000800000000000000"/>
              </a:rPr>
              <a:t>Проанализировать данные на основе вероятностных расчетов наступления события</a:t>
            </a:r>
            <a:endParaRPr lang="en-US" sz="2595">
              <a:solidFill>
                <a:srgbClr val="FFFFFF"/>
              </a:solidFill>
              <a:latin typeface="Montserrat Classic Bold" panose="00000800000000000000"/>
            </a:endParaRPr>
          </a:p>
          <a:p>
            <a:pPr algn="l">
              <a:lnSpc>
                <a:spcPts val="3585"/>
              </a:lnSpc>
            </a:pPr>
            <a:r>
              <a:rPr lang="en-US" sz="2595">
                <a:solidFill>
                  <a:srgbClr val="FFFFFF"/>
                </a:solidFill>
                <a:latin typeface="Montserrat Classic Bold" panose="00000800000000000000"/>
              </a:rPr>
              <a:t>при условии, что произошло другое статистически </a:t>
            </a:r>
            <a:r>
              <a:rPr lang="en-US" sz="2595">
                <a:solidFill>
                  <a:srgbClr val="FFFFFF"/>
                </a:solidFill>
                <a:latin typeface="Montserrat Classic Bold" panose="00000800000000000000"/>
                <a:hlinkClick r:id="rId1" tooltip="https://ru.wikipedia.org/wiki/%D0%A1%D1%82%D0%B0%D1%82%D0%B8%D1%81%D1%82%D0%B8%D1%87%D0%B5%D1%81%D0%BA%D0%B0%D1%8F_%D0%BD%D0%B5%D0%B7%D0%B0%D0%B2%D0%B8%D1%81%D0%B8%D0%BC%D0%BE%D1%81%D1%82%D1%8C"/>
              </a:rPr>
              <a:t>взаимозависимое</a:t>
            </a:r>
            <a:r>
              <a:rPr lang="en-US" sz="2595">
                <a:solidFill>
                  <a:srgbClr val="FFFFFF"/>
                </a:solidFill>
                <a:latin typeface="Montserrat Classic Bold" panose="00000800000000000000"/>
              </a:rPr>
              <a:t> с ним событие.</a:t>
            </a:r>
            <a:endParaRPr lang="en-US" sz="2595">
              <a:solidFill>
                <a:srgbClr val="FFFFFF"/>
              </a:solidFill>
              <a:latin typeface="Montserrat Classic Bold" panose="00000800000000000000"/>
            </a:endParaRPr>
          </a:p>
          <a:p>
            <a:pPr marL="560705" lvl="1" indent="-280035" algn="l">
              <a:lnSpc>
                <a:spcPts val="3585"/>
              </a:lnSpc>
              <a:buFont typeface="Arial" panose="020B0604020202020204"/>
              <a:buChar char="•"/>
            </a:pPr>
            <a:r>
              <a:rPr lang="en-US" sz="2595">
                <a:solidFill>
                  <a:srgbClr val="FFFFFF"/>
                </a:solidFill>
                <a:latin typeface="Montserrat Classic Bold" panose="00000800000000000000"/>
              </a:rPr>
              <a:t>В случае наличия неопределенности система ввести дополнительные исходные данные и заново проводит анализ</a:t>
            </a:r>
            <a:endParaRPr lang="en-US" sz="2595">
              <a:solidFill>
                <a:srgbClr val="FFFFFF"/>
              </a:solidFill>
              <a:latin typeface="Montserrat Classic Bold" panose="00000800000000000000"/>
            </a:endParaRPr>
          </a:p>
          <a:p>
            <a:pPr marL="560705" lvl="1" indent="-280035" algn="l">
              <a:lnSpc>
                <a:spcPts val="3585"/>
              </a:lnSpc>
              <a:buFont typeface="Arial" panose="020B0604020202020204"/>
              <a:buChar char="•"/>
            </a:pPr>
            <a:r>
              <a:rPr lang="en-US" sz="2595">
                <a:solidFill>
                  <a:srgbClr val="FFFFFF"/>
                </a:solidFill>
                <a:latin typeface="Montserrat Classic Bold" panose="00000800000000000000"/>
              </a:rPr>
              <a:t>Вывести интерактивную карты с указанием местоположения мед. учреждений, где могут оказать помощь</a:t>
            </a:r>
            <a:endParaRPr lang="en-US" sz="2595">
              <a:solidFill>
                <a:srgbClr val="FFFFFF"/>
              </a:solidFill>
              <a:latin typeface="Montserrat Classic Bold" panose="00000800000000000000"/>
            </a:endParaRPr>
          </a:p>
          <a:p>
            <a:pPr marL="560705" lvl="1" indent="-280035" algn="l">
              <a:lnSpc>
                <a:spcPts val="3585"/>
              </a:lnSpc>
              <a:buFont typeface="Arial" panose="020B0604020202020204"/>
              <a:buChar char="•"/>
            </a:pPr>
            <a:r>
              <a:rPr lang="en-US" sz="2595">
                <a:solidFill>
                  <a:srgbClr val="FFFFFF"/>
                </a:solidFill>
                <a:latin typeface="Montserrat Classic Bold" panose="00000800000000000000"/>
              </a:rPr>
              <a:t>Рассылать рекламные материалы, зарегистрированным пользователям</a:t>
            </a:r>
            <a:endParaRPr lang="en-US" sz="2595">
              <a:solidFill>
                <a:srgbClr val="FFFFFF"/>
              </a:solidFill>
              <a:latin typeface="Montserrat Classic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79308" y="3433248"/>
            <a:ext cx="11360437" cy="618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0"/>
              </a:lnSpc>
              <a:spcBef>
                <a:spcPct val="0"/>
              </a:spcBef>
            </a:pPr>
            <a:r>
              <a:rPr lang="en-US" sz="4405">
                <a:solidFill>
                  <a:srgbClr val="FFFFFF"/>
                </a:solidFill>
                <a:latin typeface="Montserrat Classic Bold" panose="00000800000000000000"/>
              </a:rPr>
              <a:t>Разработан веб-ресурс, позволяющий:</a:t>
            </a:r>
            <a:endParaRPr lang="en-US" sz="4405">
              <a:solidFill>
                <a:srgbClr val="FFFFFF"/>
              </a:solidFill>
              <a:latin typeface="Montserrat Classic Bold" panose="0000080000000000000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7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60214" y="730315"/>
            <a:ext cx="11967571" cy="2844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10"/>
              </a:lnSpc>
            </a:pPr>
            <a:r>
              <a:rPr lang="en-US" sz="12785">
                <a:solidFill>
                  <a:srgbClr val="FFFFFF"/>
                </a:solidFill>
                <a:latin typeface="Montserrat Heavy" panose="00000A00000000000000"/>
              </a:rPr>
              <a:t>СПАСИБО ЗА ВНИМАНИЕ</a:t>
            </a:r>
            <a:endParaRPr lang="en-US" sz="12785">
              <a:solidFill>
                <a:srgbClr val="FFFFFF"/>
              </a:solidFill>
              <a:latin typeface="Montserrat Heavy" panose="00000A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76593" y="4040405"/>
            <a:ext cx="15334814" cy="2129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0"/>
              </a:lnSpc>
            </a:pPr>
            <a:r>
              <a:rPr lang="en-US" sz="4035" spc="387">
                <a:solidFill>
                  <a:srgbClr val="FFFFFF"/>
                </a:solidFill>
                <a:latin typeface="Montserrat Heavy" panose="00000A00000000000000"/>
              </a:rPr>
              <a:t>РАЗРАБОТКА ВЕБ-ПРИЛОЖЕНИЯ ПОСТАНОВКИ ДИАГНОЗА С КОМПОНЕНТОЙ ПОДДЕРЖКИ ПРИНЯТИЯ РЕШЕНИЙ </a:t>
            </a:r>
            <a:endParaRPr lang="en-US" sz="4035" spc="387">
              <a:solidFill>
                <a:srgbClr val="FFFFFF"/>
              </a:solidFill>
              <a:latin typeface="Montserrat Heavy" panose="00000A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848860" y="8978900"/>
            <a:ext cx="9192895" cy="586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75"/>
              </a:lnSpc>
              <a:spcBef>
                <a:spcPct val="0"/>
              </a:spcBef>
            </a:pPr>
            <a:r>
              <a:rPr lang="en-US" sz="4120">
                <a:solidFill>
                  <a:srgbClr val="FFFFFF"/>
                </a:solidFill>
                <a:latin typeface="Montserrat Classic" panose="00000500000000000000"/>
              </a:rPr>
              <a:t>ЦАРЬ АЛЕКСЕЙ, СТУДЕНТ 2 КУРСА</a:t>
            </a:r>
            <a:endParaRPr lang="en-US" sz="4120">
              <a:solidFill>
                <a:srgbClr val="FFFFFF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659960"/>
            <a:ext cx="17259300" cy="1703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5"/>
              </a:lnSpc>
              <a:spcBef>
                <a:spcPct val="0"/>
              </a:spcBef>
            </a:pPr>
            <a:r>
              <a:rPr lang="en-US" sz="3995">
                <a:solidFill>
                  <a:srgbClr val="193378"/>
                </a:solidFill>
                <a:latin typeface="Montserrat Classic Bold" panose="00000800000000000000"/>
              </a:rPr>
              <a:t>Разработать приложение, которое поможет пользователям самостаятельно поставить предположительный диагноз, основываясь на их симптомах</a:t>
            </a:r>
            <a:endParaRPr lang="en-US" sz="3995">
              <a:solidFill>
                <a:srgbClr val="193378"/>
              </a:solidFill>
              <a:latin typeface="Montserrat Classic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3199683"/>
            <a:ext cx="12977369" cy="143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10"/>
              </a:lnSpc>
            </a:pPr>
            <a:r>
              <a:rPr lang="en-US" sz="12180">
                <a:solidFill>
                  <a:srgbClr val="3575FE"/>
                </a:solidFill>
                <a:latin typeface="Montserrat Heavy" panose="00000A00000000000000"/>
              </a:rPr>
              <a:t>ЦЕЛИ РАБОТЫ</a:t>
            </a:r>
            <a:endParaRPr lang="en-US" sz="12180">
              <a:solidFill>
                <a:srgbClr val="3575FE"/>
              </a:solidFill>
              <a:latin typeface="Montserrat Heavy" panose="00000A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483713" y="9296400"/>
            <a:ext cx="371376" cy="7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5"/>
              </a:lnSpc>
              <a:spcBef>
                <a:spcPct val="0"/>
              </a:spcBef>
            </a:pPr>
            <a:r>
              <a:rPr lang="en-US" sz="4970">
                <a:solidFill>
                  <a:srgbClr val="3575FE"/>
                </a:solidFill>
                <a:latin typeface="Montserrat Classic" panose="00000500000000000000"/>
              </a:rPr>
              <a:t>2</a:t>
            </a:r>
            <a:endParaRPr lang="en-US" sz="4970">
              <a:solidFill>
                <a:srgbClr val="3575FE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622393" y="743055"/>
            <a:ext cx="8059561" cy="1592739"/>
            <a:chOff x="0" y="0"/>
            <a:chExt cx="10746082" cy="2123651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0" y="0"/>
              <a:ext cx="10746082" cy="2123651"/>
              <a:chOff x="0" y="0"/>
              <a:chExt cx="2698004" cy="53318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698005" cy="533182"/>
              </a:xfrm>
              <a:custGeom>
                <a:avLst/>
                <a:gdLst/>
                <a:ahLst/>
                <a:cxnLst/>
                <a:rect l="l" t="t" r="r" b="b"/>
                <a:pathLst>
                  <a:path w="2698005" h="533182">
                    <a:moveTo>
                      <a:pt x="14409" y="0"/>
                    </a:moveTo>
                    <a:lnTo>
                      <a:pt x="2683596" y="0"/>
                    </a:lnTo>
                    <a:cubicBezTo>
                      <a:pt x="2691554" y="0"/>
                      <a:pt x="2698005" y="6451"/>
                      <a:pt x="2698005" y="14409"/>
                    </a:cubicBezTo>
                    <a:lnTo>
                      <a:pt x="2698005" y="518774"/>
                    </a:lnTo>
                    <a:cubicBezTo>
                      <a:pt x="2698005" y="526731"/>
                      <a:pt x="2691554" y="533182"/>
                      <a:pt x="2683596" y="533182"/>
                    </a:cubicBezTo>
                    <a:lnTo>
                      <a:pt x="14409" y="533182"/>
                    </a:lnTo>
                    <a:cubicBezTo>
                      <a:pt x="6451" y="533182"/>
                      <a:pt x="0" y="526731"/>
                      <a:pt x="0" y="518774"/>
                    </a:cubicBezTo>
                    <a:lnTo>
                      <a:pt x="0" y="14409"/>
                    </a:lnTo>
                    <a:cubicBezTo>
                      <a:pt x="0" y="6451"/>
                      <a:pt x="6451" y="0"/>
                      <a:pt x="14409" y="0"/>
                    </a:cubicBezTo>
                    <a:close/>
                  </a:path>
                </a:pathLst>
              </a:custGeom>
              <a:solidFill>
                <a:srgbClr val="3575FE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85725"/>
                <a:ext cx="2698004" cy="4474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83013" y="443395"/>
              <a:ext cx="2105270" cy="1439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8000" spc="-656">
                  <a:solidFill>
                    <a:srgbClr val="FFFFFF"/>
                  </a:solidFill>
                  <a:latin typeface="DM Sans"/>
                </a:rPr>
                <a:t>01.</a:t>
              </a:r>
              <a:endParaRPr lang="en-US" sz="8000" spc="-656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025780" y="527868"/>
              <a:ext cx="8375513" cy="1093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30"/>
                </a:lnSpc>
                <a:spcBef>
                  <a:spcPct val="0"/>
                </a:spcBef>
              </a:pPr>
              <a:r>
                <a:rPr lang="en-US" sz="2465" spc="39">
                  <a:solidFill>
                    <a:srgbClr val="FFFFFF"/>
                  </a:solidFill>
                  <a:latin typeface="DM Sans Bold"/>
                </a:rPr>
                <a:t>ПРОВЕСТИ АНАЛИЗ СУЩЕСТВУЮЩИХ САЙТОВ-АНАЛОГОВ</a:t>
              </a:r>
              <a:endParaRPr lang="en-US" sz="2465" spc="39">
                <a:solidFill>
                  <a:srgbClr val="FFFFFF"/>
                </a:solidFill>
                <a:latin typeface="DM Sans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8622393" y="2476290"/>
            <a:ext cx="8059561" cy="1592739"/>
            <a:chOff x="0" y="0"/>
            <a:chExt cx="10746082" cy="2123651"/>
          </a:xfrm>
        </p:grpSpPr>
        <p:grpSp>
          <p:nvGrpSpPr>
            <p:cNvPr id="9" name="Group 9"/>
            <p:cNvGrpSpPr/>
            <p:nvPr/>
          </p:nvGrpSpPr>
          <p:grpSpPr>
            <a:xfrm rot="0">
              <a:off x="0" y="0"/>
              <a:ext cx="10746082" cy="2123651"/>
              <a:chOff x="0" y="0"/>
              <a:chExt cx="2698004" cy="53318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698005" cy="533182"/>
              </a:xfrm>
              <a:custGeom>
                <a:avLst/>
                <a:gdLst/>
                <a:ahLst/>
                <a:cxnLst/>
                <a:rect l="l" t="t" r="r" b="b"/>
                <a:pathLst>
                  <a:path w="2698005" h="533182">
                    <a:moveTo>
                      <a:pt x="14409" y="0"/>
                    </a:moveTo>
                    <a:lnTo>
                      <a:pt x="2683596" y="0"/>
                    </a:lnTo>
                    <a:cubicBezTo>
                      <a:pt x="2691554" y="0"/>
                      <a:pt x="2698005" y="6451"/>
                      <a:pt x="2698005" y="14409"/>
                    </a:cubicBezTo>
                    <a:lnTo>
                      <a:pt x="2698005" y="518774"/>
                    </a:lnTo>
                    <a:cubicBezTo>
                      <a:pt x="2698005" y="526731"/>
                      <a:pt x="2691554" y="533182"/>
                      <a:pt x="2683596" y="533182"/>
                    </a:cubicBezTo>
                    <a:lnTo>
                      <a:pt x="14409" y="533182"/>
                    </a:lnTo>
                    <a:cubicBezTo>
                      <a:pt x="6451" y="533182"/>
                      <a:pt x="0" y="526731"/>
                      <a:pt x="0" y="518774"/>
                    </a:cubicBezTo>
                    <a:lnTo>
                      <a:pt x="0" y="14409"/>
                    </a:lnTo>
                    <a:cubicBezTo>
                      <a:pt x="0" y="6451"/>
                      <a:pt x="6451" y="0"/>
                      <a:pt x="14409" y="0"/>
                    </a:cubicBezTo>
                    <a:close/>
                  </a:path>
                </a:pathLst>
              </a:custGeom>
              <a:solidFill>
                <a:srgbClr val="3575F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85725"/>
                <a:ext cx="2698004" cy="4474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18345" y="443395"/>
              <a:ext cx="2105270" cy="1439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8000" spc="-656">
                  <a:solidFill>
                    <a:srgbClr val="FFFFFF"/>
                  </a:solidFill>
                  <a:latin typeface="DM Sans"/>
                </a:rPr>
                <a:t>02.</a:t>
              </a:r>
              <a:endParaRPr lang="en-US" sz="8000" spc="-656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11952" y="507095"/>
              <a:ext cx="6522177" cy="1093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30"/>
                </a:lnSpc>
              </a:pPr>
              <a:r>
                <a:rPr lang="en-US" sz="2465" spc="39">
                  <a:solidFill>
                    <a:srgbClr val="FFFFFF"/>
                  </a:solidFill>
                  <a:latin typeface="DM Sans Bold"/>
                </a:rPr>
                <a:t>РЕАЛИЗОВАТЬ АЛГОРИТМ ПОСТАНОВКИ ДИАГНОЗА</a:t>
              </a:r>
              <a:endParaRPr lang="en-US" sz="2465" spc="39">
                <a:solidFill>
                  <a:srgbClr val="FFFFFF"/>
                </a:solidFill>
                <a:latin typeface="DM Sans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8622393" y="8037234"/>
            <a:ext cx="8059561" cy="1592739"/>
            <a:chOff x="0" y="0"/>
            <a:chExt cx="10746082" cy="2123651"/>
          </a:xfrm>
        </p:grpSpPr>
        <p:grpSp>
          <p:nvGrpSpPr>
            <p:cNvPr id="15" name="Group 15"/>
            <p:cNvGrpSpPr/>
            <p:nvPr/>
          </p:nvGrpSpPr>
          <p:grpSpPr>
            <a:xfrm rot="0">
              <a:off x="0" y="0"/>
              <a:ext cx="10746082" cy="2123651"/>
              <a:chOff x="0" y="0"/>
              <a:chExt cx="2698004" cy="53318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698005" cy="533182"/>
              </a:xfrm>
              <a:custGeom>
                <a:avLst/>
                <a:gdLst/>
                <a:ahLst/>
                <a:cxnLst/>
                <a:rect l="l" t="t" r="r" b="b"/>
                <a:pathLst>
                  <a:path w="2698005" h="533182">
                    <a:moveTo>
                      <a:pt x="14409" y="0"/>
                    </a:moveTo>
                    <a:lnTo>
                      <a:pt x="2683596" y="0"/>
                    </a:lnTo>
                    <a:cubicBezTo>
                      <a:pt x="2691554" y="0"/>
                      <a:pt x="2698005" y="6451"/>
                      <a:pt x="2698005" y="14409"/>
                    </a:cubicBezTo>
                    <a:lnTo>
                      <a:pt x="2698005" y="518774"/>
                    </a:lnTo>
                    <a:cubicBezTo>
                      <a:pt x="2698005" y="526731"/>
                      <a:pt x="2691554" y="533182"/>
                      <a:pt x="2683596" y="533182"/>
                    </a:cubicBezTo>
                    <a:lnTo>
                      <a:pt x="14409" y="533182"/>
                    </a:lnTo>
                    <a:cubicBezTo>
                      <a:pt x="6451" y="533182"/>
                      <a:pt x="0" y="526731"/>
                      <a:pt x="0" y="518774"/>
                    </a:cubicBezTo>
                    <a:lnTo>
                      <a:pt x="0" y="14409"/>
                    </a:lnTo>
                    <a:cubicBezTo>
                      <a:pt x="0" y="6451"/>
                      <a:pt x="6451" y="0"/>
                      <a:pt x="14409" y="0"/>
                    </a:cubicBezTo>
                    <a:close/>
                  </a:path>
                </a:pathLst>
              </a:custGeom>
              <a:solidFill>
                <a:srgbClr val="3575FE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85725"/>
                <a:ext cx="2698004" cy="4474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218345" y="443395"/>
              <a:ext cx="2105270" cy="1439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8000" spc="-656">
                  <a:solidFill>
                    <a:srgbClr val="FFFFFF"/>
                  </a:solidFill>
                  <a:latin typeface="DM Sans"/>
                </a:rPr>
                <a:t>05.</a:t>
              </a:r>
              <a:endParaRPr lang="en-US" sz="8000" spc="-656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038480" y="786495"/>
              <a:ext cx="6522177" cy="53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30"/>
                </a:lnSpc>
              </a:pPr>
              <a:r>
                <a:rPr lang="en-US" sz="2465" spc="39">
                  <a:solidFill>
                    <a:srgbClr val="FFFFFF"/>
                  </a:solidFill>
                  <a:latin typeface="DM Sans Bold"/>
                </a:rPr>
                <a:t>СОЗДАТЬ ДИЗАЙН СТРАНИЦ</a:t>
              </a:r>
              <a:endParaRPr lang="en-US" sz="2465" spc="39">
                <a:solidFill>
                  <a:srgbClr val="FFFFFF"/>
                </a:solidFill>
                <a:latin typeface="DM Sans Bold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8622393" y="6149779"/>
            <a:ext cx="8059561" cy="1716624"/>
            <a:chOff x="0" y="0"/>
            <a:chExt cx="10746082" cy="2288831"/>
          </a:xfrm>
        </p:grpSpPr>
        <p:grpSp>
          <p:nvGrpSpPr>
            <p:cNvPr id="21" name="Group 21"/>
            <p:cNvGrpSpPr/>
            <p:nvPr/>
          </p:nvGrpSpPr>
          <p:grpSpPr>
            <a:xfrm rot="0">
              <a:off x="0" y="0"/>
              <a:ext cx="10746082" cy="2288831"/>
              <a:chOff x="0" y="0"/>
              <a:chExt cx="2698004" cy="57465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698005" cy="574654"/>
              </a:xfrm>
              <a:custGeom>
                <a:avLst/>
                <a:gdLst/>
                <a:ahLst/>
                <a:cxnLst/>
                <a:rect l="l" t="t" r="r" b="b"/>
                <a:pathLst>
                  <a:path w="2698005" h="574654">
                    <a:moveTo>
                      <a:pt x="14409" y="0"/>
                    </a:moveTo>
                    <a:lnTo>
                      <a:pt x="2683596" y="0"/>
                    </a:lnTo>
                    <a:cubicBezTo>
                      <a:pt x="2691554" y="0"/>
                      <a:pt x="2698005" y="6451"/>
                      <a:pt x="2698005" y="14409"/>
                    </a:cubicBezTo>
                    <a:lnTo>
                      <a:pt x="2698005" y="560245"/>
                    </a:lnTo>
                    <a:cubicBezTo>
                      <a:pt x="2698005" y="568203"/>
                      <a:pt x="2691554" y="574654"/>
                      <a:pt x="2683596" y="574654"/>
                    </a:cubicBezTo>
                    <a:lnTo>
                      <a:pt x="14409" y="574654"/>
                    </a:lnTo>
                    <a:cubicBezTo>
                      <a:pt x="6451" y="574654"/>
                      <a:pt x="0" y="568203"/>
                      <a:pt x="0" y="560245"/>
                    </a:cubicBezTo>
                    <a:lnTo>
                      <a:pt x="0" y="14409"/>
                    </a:lnTo>
                    <a:cubicBezTo>
                      <a:pt x="0" y="6451"/>
                      <a:pt x="6451" y="0"/>
                      <a:pt x="14409" y="0"/>
                    </a:cubicBezTo>
                    <a:close/>
                  </a:path>
                </a:pathLst>
              </a:custGeom>
              <a:solidFill>
                <a:srgbClr val="3575FE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85725"/>
                <a:ext cx="2698004" cy="488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218345" y="443395"/>
              <a:ext cx="2105270" cy="1439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8000" spc="-656">
                  <a:solidFill>
                    <a:srgbClr val="FFFFFF"/>
                  </a:solidFill>
                  <a:latin typeface="DM Sans"/>
                </a:rPr>
                <a:t>04.</a:t>
              </a:r>
              <a:endParaRPr lang="en-US" sz="8000" spc="-656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186703" y="319405"/>
              <a:ext cx="8559379" cy="156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5"/>
                </a:lnSpc>
              </a:pPr>
              <a:r>
                <a:rPr lang="en-US" sz="2365" spc="37">
                  <a:solidFill>
                    <a:srgbClr val="FFFFFF"/>
                  </a:solidFill>
                  <a:latin typeface="DM Sans Bold"/>
                </a:rPr>
                <a:t>РАЗРАБОТАТЬ СТРУКТУРУ БД ДЛЯ ХРАНЕНИЯ ИНФОРМАЦИИ О ДИАГНОЗАХ, СИМПТОМАХ И КЛИЕНТАХ</a:t>
              </a:r>
              <a:endParaRPr lang="en-US" sz="2365" spc="37">
                <a:solidFill>
                  <a:srgbClr val="FFFFFF"/>
                </a:solidFill>
                <a:latin typeface="DM Sans Bold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74042" y="924470"/>
            <a:ext cx="7562301" cy="1411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0"/>
              </a:lnSpc>
            </a:pPr>
            <a:r>
              <a:rPr lang="en-US" sz="12110">
                <a:solidFill>
                  <a:srgbClr val="3575FE"/>
                </a:solidFill>
                <a:latin typeface="Montserrat Heavy" panose="00000A00000000000000"/>
              </a:rPr>
              <a:t>ЗАДАЧИ</a:t>
            </a:r>
            <a:endParaRPr lang="en-US" sz="12110">
              <a:solidFill>
                <a:srgbClr val="3575FE"/>
              </a:solidFill>
              <a:latin typeface="Montserrat Heavy" panose="00000A00000000000000"/>
            </a:endParaRPr>
          </a:p>
        </p:txBody>
      </p:sp>
      <p:grpSp>
        <p:nvGrpSpPr>
          <p:cNvPr id="27" name="Group 27"/>
          <p:cNvGrpSpPr/>
          <p:nvPr/>
        </p:nvGrpSpPr>
        <p:grpSpPr>
          <a:xfrm rot="0">
            <a:off x="8622393" y="4209525"/>
            <a:ext cx="8059561" cy="1799758"/>
            <a:chOff x="0" y="0"/>
            <a:chExt cx="10746082" cy="2399677"/>
          </a:xfrm>
        </p:grpSpPr>
        <p:grpSp>
          <p:nvGrpSpPr>
            <p:cNvPr id="28" name="Group 28"/>
            <p:cNvGrpSpPr/>
            <p:nvPr/>
          </p:nvGrpSpPr>
          <p:grpSpPr>
            <a:xfrm rot="0">
              <a:off x="0" y="0"/>
              <a:ext cx="10746082" cy="2399677"/>
              <a:chOff x="0" y="0"/>
              <a:chExt cx="2698004" cy="602484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698005" cy="602484"/>
              </a:xfrm>
              <a:custGeom>
                <a:avLst/>
                <a:gdLst/>
                <a:ahLst/>
                <a:cxnLst/>
                <a:rect l="l" t="t" r="r" b="b"/>
                <a:pathLst>
                  <a:path w="2698005" h="602484">
                    <a:moveTo>
                      <a:pt x="14409" y="0"/>
                    </a:moveTo>
                    <a:lnTo>
                      <a:pt x="2683596" y="0"/>
                    </a:lnTo>
                    <a:cubicBezTo>
                      <a:pt x="2691554" y="0"/>
                      <a:pt x="2698005" y="6451"/>
                      <a:pt x="2698005" y="14409"/>
                    </a:cubicBezTo>
                    <a:lnTo>
                      <a:pt x="2698005" y="588075"/>
                    </a:lnTo>
                    <a:cubicBezTo>
                      <a:pt x="2698005" y="596033"/>
                      <a:pt x="2691554" y="602484"/>
                      <a:pt x="2683596" y="602484"/>
                    </a:cubicBezTo>
                    <a:lnTo>
                      <a:pt x="14409" y="602484"/>
                    </a:lnTo>
                    <a:cubicBezTo>
                      <a:pt x="6451" y="602484"/>
                      <a:pt x="0" y="596033"/>
                      <a:pt x="0" y="588075"/>
                    </a:cubicBezTo>
                    <a:lnTo>
                      <a:pt x="0" y="14409"/>
                    </a:lnTo>
                    <a:cubicBezTo>
                      <a:pt x="0" y="6451"/>
                      <a:pt x="6451" y="0"/>
                      <a:pt x="14409" y="0"/>
                    </a:cubicBezTo>
                    <a:close/>
                  </a:path>
                </a:pathLst>
              </a:custGeom>
              <a:solidFill>
                <a:srgbClr val="3575FE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85725"/>
                <a:ext cx="2698004" cy="5167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218345" y="443395"/>
              <a:ext cx="2105270" cy="1439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8000" spc="-656">
                  <a:solidFill>
                    <a:srgbClr val="FFFFFF"/>
                  </a:solidFill>
                  <a:latin typeface="DM Sans"/>
                </a:rPr>
                <a:t>03.</a:t>
              </a:r>
              <a:endParaRPr lang="en-US" sz="8000" spc="-656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2111952" y="304048"/>
              <a:ext cx="7882899" cy="1651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30"/>
                </a:lnSpc>
              </a:pPr>
              <a:r>
                <a:rPr lang="en-US" sz="2465" spc="39">
                  <a:solidFill>
                    <a:srgbClr val="FFFFFF"/>
                  </a:solidFill>
                  <a:latin typeface="DM Sans Bold"/>
                </a:rPr>
                <a:t>ОПРЕДЕЛИТЬ ТЕХНОЛОГИИ, НЕОБХОДИМЫЕ ДЛЯ СОЗДАНИЯ САЙТА</a:t>
              </a:r>
              <a:endParaRPr lang="en-US" sz="2465" spc="39">
                <a:solidFill>
                  <a:srgbClr val="FFFFFF"/>
                </a:solidFill>
                <a:latin typeface="DM Sans Bold"/>
              </a:endParaRP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7499248" y="9296400"/>
            <a:ext cx="340305" cy="7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5"/>
              </a:lnSpc>
              <a:spcBef>
                <a:spcPct val="0"/>
              </a:spcBef>
            </a:pPr>
            <a:r>
              <a:rPr lang="en-US" sz="4970">
                <a:solidFill>
                  <a:srgbClr val="3575FE"/>
                </a:solidFill>
                <a:latin typeface="Montserrat Classic" panose="00000500000000000000"/>
              </a:rPr>
              <a:t>3</a:t>
            </a:r>
            <a:endParaRPr lang="en-US" sz="4970">
              <a:solidFill>
                <a:srgbClr val="3575FE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707250" y="0"/>
            <a:ext cx="10694472" cy="10287000"/>
            <a:chOff x="0" y="0"/>
            <a:chExt cx="281665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16651" cy="2709333"/>
            </a:xfrm>
            <a:custGeom>
              <a:avLst/>
              <a:gdLst/>
              <a:ahLst/>
              <a:cxnLst/>
              <a:rect l="l" t="t" r="r" b="b"/>
              <a:pathLst>
                <a:path w="2816651" h="2709333">
                  <a:moveTo>
                    <a:pt x="20994" y="0"/>
                  </a:moveTo>
                  <a:lnTo>
                    <a:pt x="2795657" y="0"/>
                  </a:lnTo>
                  <a:cubicBezTo>
                    <a:pt x="2807252" y="0"/>
                    <a:pt x="2816651" y="9399"/>
                    <a:pt x="2816651" y="20994"/>
                  </a:cubicBezTo>
                  <a:lnTo>
                    <a:pt x="2816651" y="2688340"/>
                  </a:lnTo>
                  <a:cubicBezTo>
                    <a:pt x="2816651" y="2699934"/>
                    <a:pt x="2807252" y="2709333"/>
                    <a:pt x="2795657" y="2709333"/>
                  </a:cubicBezTo>
                  <a:lnTo>
                    <a:pt x="20994" y="2709333"/>
                  </a:lnTo>
                  <a:cubicBezTo>
                    <a:pt x="9399" y="2709333"/>
                    <a:pt x="0" y="2699934"/>
                    <a:pt x="0" y="2688340"/>
                  </a:cubicBezTo>
                  <a:lnTo>
                    <a:pt x="0" y="20994"/>
                  </a:lnTo>
                  <a:cubicBezTo>
                    <a:pt x="0" y="9399"/>
                    <a:pt x="9399" y="0"/>
                    <a:pt x="20994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2816651" cy="2699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0206519" y="3781030"/>
            <a:ext cx="7817751" cy="4850177"/>
            <a:chOff x="0" y="0"/>
            <a:chExt cx="10423668" cy="6466902"/>
          </a:xfrm>
        </p:grpSpPr>
        <p:grpSp>
          <p:nvGrpSpPr>
            <p:cNvPr id="6" name="Group 6"/>
            <p:cNvGrpSpPr/>
            <p:nvPr/>
          </p:nvGrpSpPr>
          <p:grpSpPr>
            <a:xfrm rot="0">
              <a:off x="0" y="0"/>
              <a:ext cx="10423668" cy="6466902"/>
              <a:chOff x="0" y="0"/>
              <a:chExt cx="2434404" cy="151031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434404" cy="1510318"/>
              </a:xfrm>
              <a:custGeom>
                <a:avLst/>
                <a:gdLst/>
                <a:ahLst/>
                <a:cxnLst/>
                <a:rect l="l" t="t" r="r" b="b"/>
                <a:pathLst>
                  <a:path w="2434404" h="1510318">
                    <a:moveTo>
                      <a:pt x="0" y="0"/>
                    </a:moveTo>
                    <a:lnTo>
                      <a:pt x="2434404" y="0"/>
                    </a:lnTo>
                    <a:lnTo>
                      <a:pt x="2434404" y="1510318"/>
                    </a:lnTo>
                    <a:lnTo>
                      <a:pt x="0" y="1510318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1A263A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9525"/>
                <a:ext cx="2434404" cy="15007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15808" y="104808"/>
              <a:ext cx="10192052" cy="6257287"/>
            </a:xfrm>
            <a:custGeom>
              <a:avLst/>
              <a:gdLst/>
              <a:ahLst/>
              <a:cxnLst/>
              <a:rect l="l" t="t" r="r" b="b"/>
              <a:pathLst>
                <a:path w="10192052" h="6257287">
                  <a:moveTo>
                    <a:pt x="0" y="0"/>
                  </a:moveTo>
                  <a:lnTo>
                    <a:pt x="10192052" y="0"/>
                  </a:lnTo>
                  <a:lnTo>
                    <a:pt x="10192052" y="6257287"/>
                  </a:lnTo>
                  <a:lnTo>
                    <a:pt x="0" y="6257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1184" t="-3030" r="-1972" b="-1927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10" name="Group 10"/>
            <p:cNvGrpSpPr/>
            <p:nvPr/>
          </p:nvGrpSpPr>
          <p:grpSpPr>
            <a:xfrm rot="0">
              <a:off x="0" y="4671563"/>
              <a:ext cx="10423668" cy="928436"/>
              <a:chOff x="0" y="0"/>
              <a:chExt cx="2434404" cy="21683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434404" cy="216832"/>
              </a:xfrm>
              <a:custGeom>
                <a:avLst/>
                <a:gdLst/>
                <a:ahLst/>
                <a:cxnLst/>
                <a:rect l="l" t="t" r="r" b="b"/>
                <a:pathLst>
                  <a:path w="2434404" h="216832">
                    <a:moveTo>
                      <a:pt x="0" y="0"/>
                    </a:moveTo>
                    <a:lnTo>
                      <a:pt x="2434404" y="0"/>
                    </a:lnTo>
                    <a:lnTo>
                      <a:pt x="2434404" y="216832"/>
                    </a:lnTo>
                    <a:lnTo>
                      <a:pt x="0" y="21683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FF0000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9525"/>
                <a:ext cx="2434404" cy="2073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 rot="0">
            <a:off x="500509" y="6256349"/>
            <a:ext cx="8077076" cy="2374858"/>
            <a:chOff x="0" y="0"/>
            <a:chExt cx="10769434" cy="3166478"/>
          </a:xfrm>
        </p:grpSpPr>
        <p:sp>
          <p:nvSpPr>
            <p:cNvPr id="14" name="Freeform 14"/>
            <p:cNvSpPr/>
            <p:nvPr/>
          </p:nvSpPr>
          <p:spPr>
            <a:xfrm>
              <a:off x="84797" y="0"/>
              <a:ext cx="10599840" cy="3166478"/>
            </a:xfrm>
            <a:custGeom>
              <a:avLst/>
              <a:gdLst/>
              <a:ahLst/>
              <a:cxnLst/>
              <a:rect l="l" t="t" r="r" b="b"/>
              <a:pathLst>
                <a:path w="10599840" h="3166478">
                  <a:moveTo>
                    <a:pt x="0" y="0"/>
                  </a:moveTo>
                  <a:lnTo>
                    <a:pt x="10599840" y="0"/>
                  </a:lnTo>
                  <a:lnTo>
                    <a:pt x="10599840" y="3166478"/>
                  </a:lnTo>
                  <a:lnTo>
                    <a:pt x="0" y="3166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 rot="0">
              <a:off x="0" y="0"/>
              <a:ext cx="10769434" cy="3166478"/>
              <a:chOff x="0" y="0"/>
              <a:chExt cx="1851891" cy="54450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851891" cy="544501"/>
              </a:xfrm>
              <a:custGeom>
                <a:avLst/>
                <a:gdLst/>
                <a:ahLst/>
                <a:cxnLst/>
                <a:rect l="l" t="t" r="r" b="b"/>
                <a:pathLst>
                  <a:path w="1851891" h="544501">
                    <a:moveTo>
                      <a:pt x="26425" y="0"/>
                    </a:moveTo>
                    <a:lnTo>
                      <a:pt x="1825466" y="0"/>
                    </a:lnTo>
                    <a:cubicBezTo>
                      <a:pt x="1840060" y="0"/>
                      <a:pt x="1851891" y="11831"/>
                      <a:pt x="1851891" y="26425"/>
                    </a:cubicBezTo>
                    <a:lnTo>
                      <a:pt x="1851891" y="518076"/>
                    </a:lnTo>
                    <a:cubicBezTo>
                      <a:pt x="1851891" y="532670"/>
                      <a:pt x="1840060" y="544501"/>
                      <a:pt x="1825466" y="544501"/>
                    </a:cubicBezTo>
                    <a:lnTo>
                      <a:pt x="26425" y="544501"/>
                    </a:lnTo>
                    <a:cubicBezTo>
                      <a:pt x="11831" y="544501"/>
                      <a:pt x="0" y="532670"/>
                      <a:pt x="0" y="518076"/>
                    </a:cubicBezTo>
                    <a:lnTo>
                      <a:pt x="0" y="26425"/>
                    </a:lnTo>
                    <a:cubicBezTo>
                      <a:pt x="0" y="11831"/>
                      <a:pt x="11831" y="0"/>
                      <a:pt x="26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solidFill>
                  <a:srgbClr val="3575FE"/>
                </a:solidFill>
                <a:prstDash val="solid"/>
                <a:round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9525"/>
                <a:ext cx="1851891" cy="5349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500509" y="3085581"/>
            <a:ext cx="8015247" cy="2201303"/>
          </a:xfrm>
          <a:custGeom>
            <a:avLst/>
            <a:gdLst/>
            <a:ahLst/>
            <a:cxnLst/>
            <a:rect l="l" t="t" r="r" b="b"/>
            <a:pathLst>
              <a:path w="8015247" h="2201303">
                <a:moveTo>
                  <a:pt x="0" y="0"/>
                </a:moveTo>
                <a:lnTo>
                  <a:pt x="8015247" y="0"/>
                </a:lnTo>
                <a:lnTo>
                  <a:pt x="8015247" y="2201302"/>
                </a:lnTo>
                <a:lnTo>
                  <a:pt x="0" y="220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20" t="-11365" b="-10332"/>
            </a:stretch>
          </a:blipFill>
          <a:ln w="76200" cap="rnd">
            <a:solidFill>
              <a:srgbClr val="3575FE"/>
            </a:solidFill>
            <a:prstDash val="solid"/>
            <a:round/>
          </a:ln>
        </p:spPr>
      </p:sp>
      <p:sp>
        <p:nvSpPr>
          <p:cNvPr id="19" name="AutoShape 19"/>
          <p:cNvSpPr/>
          <p:nvPr/>
        </p:nvSpPr>
        <p:spPr>
          <a:xfrm>
            <a:off x="4508132" y="5286883"/>
            <a:ext cx="0" cy="919235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Freeform 20"/>
          <p:cNvSpPr/>
          <p:nvPr/>
        </p:nvSpPr>
        <p:spPr>
          <a:xfrm>
            <a:off x="535150" y="8678832"/>
            <a:ext cx="4830803" cy="1114801"/>
          </a:xfrm>
          <a:custGeom>
            <a:avLst/>
            <a:gdLst/>
            <a:ahLst/>
            <a:cxnLst/>
            <a:rect l="l" t="t" r="r" b="b"/>
            <a:pathLst>
              <a:path w="4830803" h="1114801">
                <a:moveTo>
                  <a:pt x="0" y="0"/>
                </a:moveTo>
                <a:lnTo>
                  <a:pt x="4830803" y="0"/>
                </a:lnTo>
                <a:lnTo>
                  <a:pt x="4830803" y="1114801"/>
                </a:lnTo>
                <a:lnTo>
                  <a:pt x="0" y="1114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 rot="0">
            <a:off x="-1359002" y="205148"/>
            <a:ext cx="14796333" cy="2466884"/>
            <a:chOff x="0" y="0"/>
            <a:chExt cx="19728444" cy="3289178"/>
          </a:xfrm>
        </p:grpSpPr>
        <p:sp>
          <p:nvSpPr>
            <p:cNvPr id="22" name="TextBox 22"/>
            <p:cNvSpPr txBox="1"/>
            <p:nvPr/>
          </p:nvSpPr>
          <p:spPr>
            <a:xfrm>
              <a:off x="2332870" y="561975"/>
              <a:ext cx="17395573" cy="2727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50"/>
                </a:lnSpc>
              </a:pPr>
              <a:r>
                <a:rPr lang="en-US" sz="16205">
                  <a:solidFill>
                    <a:srgbClr val="3575FE"/>
                  </a:solidFill>
                  <a:latin typeface="Montserrat Heavy" panose="00000A00000000000000"/>
                </a:rPr>
                <a:t>АЛГОРИТМ</a:t>
              </a:r>
              <a:endParaRPr lang="en-US" sz="16205">
                <a:solidFill>
                  <a:srgbClr val="3575FE"/>
                </a:solidFill>
                <a:latin typeface="Montserrat Heavy" panose="00000A00000000000000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561975"/>
              <a:ext cx="17395573" cy="2727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50"/>
                </a:lnSpc>
              </a:pPr>
              <a:r>
                <a:rPr lang="en-US" sz="16205">
                  <a:solidFill>
                    <a:srgbClr val="FFFFFF"/>
                  </a:solidFill>
                  <a:latin typeface="Montserrat Heavy" panose="00000A00000000000000"/>
                </a:rPr>
                <a:t>АЛГОРИ</a:t>
              </a:r>
              <a:endParaRPr lang="en-US" sz="16205">
                <a:solidFill>
                  <a:srgbClr val="FFFFFF"/>
                </a:solidFill>
                <a:latin typeface="Montserrat Heavy" panose="00000A00000000000000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00509" y="2649258"/>
            <a:ext cx="3632805" cy="436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0"/>
              </a:lnSpc>
              <a:spcBef>
                <a:spcPct val="0"/>
              </a:spcBef>
            </a:pPr>
            <a:r>
              <a:rPr lang="en-US" sz="2980">
                <a:solidFill>
                  <a:srgbClr val="FFFFFF"/>
                </a:solidFill>
                <a:latin typeface="Montserrat Classic Bold" panose="00000800000000000000"/>
              </a:rPr>
              <a:t>ФОРМУЛА БАЙЕСА</a:t>
            </a:r>
            <a:endParaRPr lang="en-US" sz="2980">
              <a:solidFill>
                <a:srgbClr val="FFFFFF"/>
              </a:solidFill>
              <a:latin typeface="Montserrat Classic Bold" panose="000008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7480310" y="9296400"/>
            <a:ext cx="378183" cy="7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5"/>
              </a:lnSpc>
              <a:spcBef>
                <a:spcPct val="0"/>
              </a:spcBef>
            </a:pPr>
            <a:r>
              <a:rPr lang="en-US" sz="4970">
                <a:solidFill>
                  <a:srgbClr val="3575FE"/>
                </a:solidFill>
                <a:latin typeface="Montserrat Classic" panose="00000500000000000000"/>
              </a:rPr>
              <a:t>4</a:t>
            </a:r>
            <a:endParaRPr lang="en-US" sz="4970">
              <a:solidFill>
                <a:srgbClr val="3575FE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19149" y="459015"/>
            <a:ext cx="5145669" cy="9461013"/>
            <a:chOff x="0" y="0"/>
            <a:chExt cx="6860892" cy="12614684"/>
          </a:xfrm>
        </p:grpSpPr>
        <p:sp>
          <p:nvSpPr>
            <p:cNvPr id="3" name="Freeform 3"/>
            <p:cNvSpPr/>
            <p:nvPr/>
          </p:nvSpPr>
          <p:spPr>
            <a:xfrm>
              <a:off x="0" y="3800996"/>
              <a:ext cx="6860892" cy="8813688"/>
            </a:xfrm>
            <a:custGeom>
              <a:avLst/>
              <a:gdLst/>
              <a:ahLst/>
              <a:cxnLst/>
              <a:rect l="l" t="t" r="r" b="b"/>
              <a:pathLst>
                <a:path w="6860892" h="8813688">
                  <a:moveTo>
                    <a:pt x="0" y="0"/>
                  </a:moveTo>
                  <a:lnTo>
                    <a:pt x="6860892" y="0"/>
                  </a:lnTo>
                  <a:lnTo>
                    <a:pt x="6860892" y="8813688"/>
                  </a:lnTo>
                  <a:lnTo>
                    <a:pt x="0" y="8813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 rot="0">
              <a:off x="315738" y="7192096"/>
              <a:ext cx="6229417" cy="3027952"/>
              <a:chOff x="0" y="0"/>
              <a:chExt cx="1752200" cy="85169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752200" cy="851697"/>
              </a:xfrm>
              <a:custGeom>
                <a:avLst/>
                <a:gdLst/>
                <a:ahLst/>
                <a:cxnLst/>
                <a:rect l="l" t="t" r="r" b="b"/>
                <a:pathLst>
                  <a:path w="1752200" h="851697">
                    <a:moveTo>
                      <a:pt x="0" y="0"/>
                    </a:moveTo>
                    <a:lnTo>
                      <a:pt x="1752200" y="0"/>
                    </a:lnTo>
                    <a:lnTo>
                      <a:pt x="1752200" y="851697"/>
                    </a:lnTo>
                    <a:lnTo>
                      <a:pt x="0" y="85169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000"/>
                </a:solidFill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9525"/>
                <a:ext cx="1752200" cy="842172"/>
              </a:xfrm>
              <a:prstGeom prst="rect">
                <a:avLst/>
              </a:prstGeom>
            </p:spPr>
            <p:txBody>
              <a:bodyPr lIns="38513" tIns="38513" rIns="38513" bIns="38513" rtlCol="0" anchor="ctr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99304" y="190500"/>
              <a:ext cx="1559794" cy="4202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455"/>
                </a:lnSpc>
                <a:spcBef>
                  <a:spcPct val="0"/>
                </a:spcBef>
              </a:pPr>
              <a:r>
                <a:rPr lang="en-US" sz="22030">
                  <a:solidFill>
                    <a:srgbClr val="3575FE">
                      <a:alpha val="43922"/>
                    </a:srgbClr>
                  </a:solidFill>
                  <a:latin typeface="Montserrat Heavy" panose="00000A00000000000000"/>
                </a:rPr>
                <a:t>1</a:t>
              </a:r>
              <a:endParaRPr lang="en-US" sz="22030">
                <a:solidFill>
                  <a:srgbClr val="3575FE">
                    <a:alpha val="43922"/>
                  </a:srgbClr>
                </a:solidFill>
                <a:latin typeface="Montserrat Heavy" panose="00000A0000000000000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623051" y="2896106"/>
              <a:ext cx="4839445" cy="68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55"/>
                </a:lnSpc>
                <a:spcBef>
                  <a:spcPct val="0"/>
                </a:spcBef>
              </a:pPr>
              <a:r>
                <a:rPr lang="en-US" sz="3475">
                  <a:solidFill>
                    <a:srgbClr val="3575FE"/>
                  </a:solidFill>
                  <a:latin typeface="Montserrat Classic Bold" panose="00000800000000000000"/>
                </a:rPr>
                <a:t>ПОЛ И ВОЗРАСТ</a:t>
              </a:r>
              <a:endParaRPr lang="en-US" sz="3475">
                <a:solidFill>
                  <a:srgbClr val="3575FE"/>
                </a:solidFill>
                <a:latin typeface="Montserrat Classic Bold" panose="0000080000000000000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5693418" y="2899779"/>
            <a:ext cx="6868306" cy="7020249"/>
            <a:chOff x="0" y="0"/>
            <a:chExt cx="9157741" cy="936033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90500"/>
              <a:ext cx="2267996" cy="4202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455"/>
                </a:lnSpc>
                <a:spcBef>
                  <a:spcPct val="0"/>
                </a:spcBef>
              </a:pPr>
              <a:r>
                <a:rPr lang="en-US" sz="22030">
                  <a:solidFill>
                    <a:srgbClr val="3575FE">
                      <a:alpha val="43922"/>
                    </a:srgbClr>
                  </a:solidFill>
                  <a:latin typeface="Montserrat Heavy" panose="00000A00000000000000"/>
                </a:rPr>
                <a:t>2</a:t>
              </a:r>
              <a:endParaRPr lang="en-US" sz="22030">
                <a:solidFill>
                  <a:srgbClr val="3575FE">
                    <a:alpha val="43922"/>
                  </a:srgbClr>
                </a:solidFill>
                <a:latin typeface="Montserrat Heavy" panose="00000A00000000000000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54202" y="3800996"/>
              <a:ext cx="8840938" cy="5559336"/>
            </a:xfrm>
            <a:custGeom>
              <a:avLst/>
              <a:gdLst/>
              <a:ahLst/>
              <a:cxnLst/>
              <a:rect l="l" t="t" r="r" b="b"/>
              <a:pathLst>
                <a:path w="8840938" h="5559336">
                  <a:moveTo>
                    <a:pt x="0" y="0"/>
                  </a:moveTo>
                  <a:lnTo>
                    <a:pt x="8840938" y="0"/>
                  </a:lnTo>
                  <a:lnTo>
                    <a:pt x="8840938" y="5559336"/>
                  </a:lnTo>
                  <a:lnTo>
                    <a:pt x="0" y="5559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611" t="-37017" r="-7860" b="-56135"/>
              </a:stretch>
            </a:blipFill>
            <a:ln w="47625" cap="sq">
              <a:solidFill>
                <a:srgbClr val="3575FE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2462514" y="2245623"/>
              <a:ext cx="6695227" cy="1334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55"/>
                </a:lnSpc>
                <a:spcBef>
                  <a:spcPct val="0"/>
                </a:spcBef>
              </a:pPr>
              <a:r>
                <a:rPr lang="en-US" sz="3475">
                  <a:solidFill>
                    <a:srgbClr val="3575FE"/>
                  </a:solidFill>
                  <a:latin typeface="Montserrat Classic Bold" panose="00000800000000000000"/>
                </a:rPr>
                <a:t>ФИЗИОЛОГИЧЕСКИЕ ОСОБЕННОСТИ</a:t>
              </a:r>
              <a:endParaRPr lang="en-US" sz="3475">
                <a:solidFill>
                  <a:srgbClr val="3575FE"/>
                </a:solidFill>
                <a:latin typeface="Montserrat Classic Bold" panose="0000080000000000000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9573644" y="-251799"/>
            <a:ext cx="8447747" cy="4383904"/>
            <a:chOff x="0" y="190500"/>
            <a:chExt cx="11263663" cy="5845206"/>
          </a:xfrm>
        </p:grpSpPr>
        <p:sp>
          <p:nvSpPr>
            <p:cNvPr id="14" name="Freeform 14"/>
            <p:cNvSpPr/>
            <p:nvPr/>
          </p:nvSpPr>
          <p:spPr>
            <a:xfrm>
              <a:off x="0" y="3834201"/>
              <a:ext cx="11263663" cy="2201505"/>
            </a:xfrm>
            <a:custGeom>
              <a:avLst/>
              <a:gdLst/>
              <a:ahLst/>
              <a:cxnLst/>
              <a:rect l="l" t="t" r="r" b="b"/>
              <a:pathLst>
                <a:path w="11263663" h="2201505">
                  <a:moveTo>
                    <a:pt x="0" y="0"/>
                  </a:moveTo>
                  <a:lnTo>
                    <a:pt x="11263663" y="0"/>
                  </a:lnTo>
                  <a:lnTo>
                    <a:pt x="11263663" y="2201505"/>
                  </a:lnTo>
                  <a:lnTo>
                    <a:pt x="0" y="2201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745" t="-131106" r="-4745" b="-340275"/>
              </a:stretch>
            </a:blipFill>
            <a:ln w="47625" cap="sq">
              <a:solidFill>
                <a:srgbClr val="3575FE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190500"/>
              <a:ext cx="2290728" cy="4202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455"/>
                </a:lnSpc>
                <a:spcBef>
                  <a:spcPct val="0"/>
                </a:spcBef>
              </a:pPr>
              <a:r>
                <a:rPr lang="en-US" sz="22030">
                  <a:solidFill>
                    <a:srgbClr val="3575FE">
                      <a:alpha val="43922"/>
                    </a:srgbClr>
                  </a:solidFill>
                  <a:latin typeface="Montserrat Heavy" panose="00000A00000000000000"/>
                </a:rPr>
                <a:t>3</a:t>
              </a:r>
              <a:endParaRPr lang="en-US" sz="22030">
                <a:solidFill>
                  <a:srgbClr val="3575FE">
                    <a:alpha val="43922"/>
                  </a:srgbClr>
                </a:solidFill>
                <a:latin typeface="Montserrat Heavy" panose="00000A0000000000000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91080" y="2865967"/>
              <a:ext cx="1692487" cy="6587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855"/>
                </a:lnSpc>
                <a:spcBef>
                  <a:spcPct val="0"/>
                </a:spcBef>
              </a:pPr>
              <a:r>
                <a:rPr lang="en-US" sz="3475">
                  <a:solidFill>
                    <a:srgbClr val="3575FE"/>
                  </a:solidFill>
                  <a:latin typeface="Montserrat Classic Bold" panose="00000800000000000000"/>
                </a:rPr>
                <a:t>ТЕСТ</a:t>
              </a:r>
              <a:endParaRPr lang="en-US" sz="3475">
                <a:solidFill>
                  <a:srgbClr val="3575FE"/>
                </a:solidFill>
                <a:latin typeface="Montserrat Classic Bold" panose="0000080000000000000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2794056" y="4527793"/>
            <a:ext cx="5227335" cy="5392235"/>
            <a:chOff x="0" y="0"/>
            <a:chExt cx="6969779" cy="7189646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0" y="0"/>
              <a:ext cx="6969779" cy="7189646"/>
              <a:chOff x="0" y="0"/>
              <a:chExt cx="1470442" cy="1516828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470442" cy="1516828"/>
              </a:xfrm>
              <a:custGeom>
                <a:avLst/>
                <a:gdLst/>
                <a:ahLst/>
                <a:cxnLst/>
                <a:rect l="l" t="t" r="r" b="b"/>
                <a:pathLst>
                  <a:path w="1470442" h="1516828">
                    <a:moveTo>
                      <a:pt x="135894" y="0"/>
                    </a:moveTo>
                    <a:lnTo>
                      <a:pt x="1334548" y="0"/>
                    </a:lnTo>
                    <a:cubicBezTo>
                      <a:pt x="1409600" y="0"/>
                      <a:pt x="1470442" y="60842"/>
                      <a:pt x="1470442" y="135894"/>
                    </a:cubicBezTo>
                    <a:lnTo>
                      <a:pt x="1470442" y="1380934"/>
                    </a:lnTo>
                    <a:cubicBezTo>
                      <a:pt x="1470442" y="1455986"/>
                      <a:pt x="1409600" y="1516828"/>
                      <a:pt x="1334548" y="1516828"/>
                    </a:cubicBezTo>
                    <a:lnTo>
                      <a:pt x="135894" y="1516828"/>
                    </a:lnTo>
                    <a:cubicBezTo>
                      <a:pt x="60842" y="1516828"/>
                      <a:pt x="0" y="1455986"/>
                      <a:pt x="0" y="1380934"/>
                    </a:cubicBezTo>
                    <a:lnTo>
                      <a:pt x="0" y="135894"/>
                    </a:lnTo>
                    <a:cubicBezTo>
                      <a:pt x="0" y="60842"/>
                      <a:pt x="60842" y="0"/>
                      <a:pt x="135894" y="0"/>
                    </a:cubicBezTo>
                    <a:close/>
                  </a:path>
                </a:pathLst>
              </a:custGeom>
              <a:solidFill>
                <a:srgbClr val="3575FE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9525"/>
                <a:ext cx="1470442" cy="15073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 rot="0">
              <a:off x="390604" y="396968"/>
              <a:ext cx="6188572" cy="6395710"/>
              <a:chOff x="0" y="0"/>
              <a:chExt cx="6362700" cy="657566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6350" y="6350"/>
                <a:ext cx="6350012" cy="6562979"/>
              </a:xfrm>
              <a:custGeom>
                <a:avLst/>
                <a:gdLst/>
                <a:ahLst/>
                <a:cxnLst/>
                <a:rect l="l" t="t" r="r" b="b"/>
                <a:pathLst>
                  <a:path w="6350012" h="6562979">
                    <a:moveTo>
                      <a:pt x="6350000" y="5480583"/>
                    </a:moveTo>
                    <a:cubicBezTo>
                      <a:pt x="6350000" y="6078372"/>
                      <a:pt x="5865419" y="6562979"/>
                      <a:pt x="5267617" y="6562979"/>
                    </a:cubicBezTo>
                    <a:lnTo>
                      <a:pt x="1082383" y="6562979"/>
                    </a:lnTo>
                    <a:cubicBezTo>
                      <a:pt x="484594" y="6562979"/>
                      <a:pt x="0" y="6078385"/>
                      <a:pt x="0" y="5480583"/>
                    </a:cubicBezTo>
                    <a:lnTo>
                      <a:pt x="0" y="1082383"/>
                    </a:lnTo>
                    <a:cubicBezTo>
                      <a:pt x="0" y="484594"/>
                      <a:pt x="484581" y="0"/>
                      <a:pt x="1082383" y="0"/>
                    </a:cubicBezTo>
                    <a:lnTo>
                      <a:pt x="5267630" y="0"/>
                    </a:lnTo>
                    <a:cubicBezTo>
                      <a:pt x="5865419" y="0"/>
                      <a:pt x="6350012" y="484594"/>
                      <a:pt x="6350012" y="1082383"/>
                    </a:cubicBezTo>
                    <a:lnTo>
                      <a:pt x="6350012" y="5480583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27515" r="-27515"/>
                </a:stretch>
              </a:blipFill>
            </p:spPr>
          </p:sp>
        </p:grpSp>
      </p:grpSp>
      <p:grpSp>
        <p:nvGrpSpPr>
          <p:cNvPr id="23" name="Group 23"/>
          <p:cNvGrpSpPr/>
          <p:nvPr/>
        </p:nvGrpSpPr>
        <p:grpSpPr>
          <a:xfrm rot="0">
            <a:off x="3125799" y="124237"/>
            <a:ext cx="6001772" cy="2155630"/>
            <a:chOff x="0" y="0"/>
            <a:chExt cx="8002363" cy="2874173"/>
          </a:xfrm>
        </p:grpSpPr>
        <p:grpSp>
          <p:nvGrpSpPr>
            <p:cNvPr id="24" name="Group 24"/>
            <p:cNvGrpSpPr/>
            <p:nvPr/>
          </p:nvGrpSpPr>
          <p:grpSpPr>
            <a:xfrm rot="0">
              <a:off x="0" y="0"/>
              <a:ext cx="8002363" cy="2874173"/>
              <a:chOff x="0" y="0"/>
              <a:chExt cx="2220300" cy="79745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220300" cy="797455"/>
              </a:xfrm>
              <a:custGeom>
                <a:avLst/>
                <a:gdLst/>
                <a:ahLst/>
                <a:cxnLst/>
                <a:rect l="l" t="t" r="r" b="b"/>
                <a:pathLst>
                  <a:path w="2220300" h="797455">
                    <a:moveTo>
                      <a:pt x="22348" y="0"/>
                    </a:moveTo>
                    <a:lnTo>
                      <a:pt x="2197952" y="0"/>
                    </a:lnTo>
                    <a:cubicBezTo>
                      <a:pt x="2203879" y="0"/>
                      <a:pt x="2209563" y="2355"/>
                      <a:pt x="2213754" y="6546"/>
                    </a:cubicBezTo>
                    <a:cubicBezTo>
                      <a:pt x="2217946" y="10737"/>
                      <a:pt x="2220300" y="16421"/>
                      <a:pt x="2220300" y="22348"/>
                    </a:cubicBezTo>
                    <a:lnTo>
                      <a:pt x="2220300" y="775107"/>
                    </a:lnTo>
                    <a:cubicBezTo>
                      <a:pt x="2220300" y="781034"/>
                      <a:pt x="2217946" y="786719"/>
                      <a:pt x="2213754" y="790910"/>
                    </a:cubicBezTo>
                    <a:cubicBezTo>
                      <a:pt x="2209563" y="795101"/>
                      <a:pt x="2203879" y="797455"/>
                      <a:pt x="2197952" y="797455"/>
                    </a:cubicBezTo>
                    <a:lnTo>
                      <a:pt x="22348" y="797455"/>
                    </a:lnTo>
                    <a:cubicBezTo>
                      <a:pt x="16421" y="797455"/>
                      <a:pt x="10737" y="795101"/>
                      <a:pt x="6546" y="790910"/>
                    </a:cubicBezTo>
                    <a:cubicBezTo>
                      <a:pt x="2355" y="786719"/>
                      <a:pt x="0" y="781034"/>
                      <a:pt x="0" y="775107"/>
                    </a:cubicBezTo>
                    <a:lnTo>
                      <a:pt x="0" y="22348"/>
                    </a:lnTo>
                    <a:cubicBezTo>
                      <a:pt x="0" y="16421"/>
                      <a:pt x="2355" y="10737"/>
                      <a:pt x="6546" y="6546"/>
                    </a:cubicBezTo>
                    <a:cubicBezTo>
                      <a:pt x="10737" y="2355"/>
                      <a:pt x="16421" y="0"/>
                      <a:pt x="22348" y="0"/>
                    </a:cubicBezTo>
                    <a:close/>
                  </a:path>
                </a:pathLst>
              </a:custGeom>
              <a:solidFill>
                <a:srgbClr val="3575FE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9525"/>
                <a:ext cx="2220300" cy="787930"/>
              </a:xfrm>
              <a:prstGeom prst="rect">
                <a:avLst/>
              </a:prstGeom>
            </p:spPr>
            <p:txBody>
              <a:bodyPr lIns="37575" tIns="37575" rIns="37575" bIns="37575" rtlCol="0" anchor="ctr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0">
              <a:off x="95795" y="144051"/>
              <a:ext cx="7810773" cy="2586071"/>
              <a:chOff x="0" y="0"/>
              <a:chExt cx="2167142" cy="71752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167142" cy="717520"/>
              </a:xfrm>
              <a:custGeom>
                <a:avLst/>
                <a:gdLst/>
                <a:ahLst/>
                <a:cxnLst/>
                <a:rect l="l" t="t" r="r" b="b"/>
                <a:pathLst>
                  <a:path w="2167142" h="717520">
                    <a:moveTo>
                      <a:pt x="11448" y="0"/>
                    </a:moveTo>
                    <a:lnTo>
                      <a:pt x="2155694" y="0"/>
                    </a:lnTo>
                    <a:cubicBezTo>
                      <a:pt x="2162017" y="0"/>
                      <a:pt x="2167142" y="5126"/>
                      <a:pt x="2167142" y="11448"/>
                    </a:cubicBezTo>
                    <a:lnTo>
                      <a:pt x="2167142" y="706071"/>
                    </a:lnTo>
                    <a:cubicBezTo>
                      <a:pt x="2167142" y="712394"/>
                      <a:pt x="2162017" y="717520"/>
                      <a:pt x="2155694" y="717520"/>
                    </a:cubicBezTo>
                    <a:lnTo>
                      <a:pt x="11448" y="717520"/>
                    </a:lnTo>
                    <a:cubicBezTo>
                      <a:pt x="5126" y="717520"/>
                      <a:pt x="0" y="712394"/>
                      <a:pt x="0" y="706071"/>
                    </a:cubicBezTo>
                    <a:lnTo>
                      <a:pt x="0" y="11448"/>
                    </a:lnTo>
                    <a:cubicBezTo>
                      <a:pt x="0" y="5126"/>
                      <a:pt x="5126" y="0"/>
                      <a:pt x="1144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9525"/>
                <a:ext cx="2167142" cy="707995"/>
              </a:xfrm>
              <a:prstGeom prst="rect">
                <a:avLst/>
              </a:prstGeom>
            </p:spPr>
            <p:txBody>
              <a:bodyPr lIns="37575" tIns="37575" rIns="37575" bIns="37575" rtlCol="0" anchor="ctr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421582" y="1872366"/>
              <a:ext cx="7159199" cy="601997"/>
            </a:xfrm>
            <a:custGeom>
              <a:avLst/>
              <a:gdLst/>
              <a:ahLst/>
              <a:cxnLst/>
              <a:rect l="l" t="t" r="r" b="b"/>
              <a:pathLst>
                <a:path w="7159199" h="601997">
                  <a:moveTo>
                    <a:pt x="0" y="0"/>
                  </a:moveTo>
                  <a:lnTo>
                    <a:pt x="7159199" y="0"/>
                  </a:lnTo>
                  <a:lnTo>
                    <a:pt x="7159199" y="601997"/>
                  </a:lnTo>
                  <a:lnTo>
                    <a:pt x="0" y="6019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84" t="-554927" r="-1972" b="-111392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31" name="Freeform 31"/>
            <p:cNvSpPr/>
            <p:nvPr/>
          </p:nvSpPr>
          <p:spPr>
            <a:xfrm>
              <a:off x="421582" y="399810"/>
              <a:ext cx="7159199" cy="1472555"/>
            </a:xfrm>
            <a:custGeom>
              <a:avLst/>
              <a:gdLst/>
              <a:ahLst/>
              <a:cxnLst/>
              <a:rect l="l" t="t" r="r" b="b"/>
              <a:pathLst>
                <a:path w="7159199" h="1472555">
                  <a:moveTo>
                    <a:pt x="0" y="0"/>
                  </a:moveTo>
                  <a:lnTo>
                    <a:pt x="7159199" y="0"/>
                  </a:lnTo>
                  <a:lnTo>
                    <a:pt x="7159199" y="1472556"/>
                  </a:lnTo>
                  <a:lnTo>
                    <a:pt x="0" y="1472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84" t="-3897" r="-1972" b="-209382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32" name="Group 32"/>
            <p:cNvGrpSpPr/>
            <p:nvPr/>
          </p:nvGrpSpPr>
          <p:grpSpPr>
            <a:xfrm rot="0">
              <a:off x="6268624" y="1836921"/>
              <a:ext cx="1358088" cy="685773"/>
              <a:chOff x="0" y="0"/>
              <a:chExt cx="376809" cy="190271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376809" cy="190271"/>
              </a:xfrm>
              <a:custGeom>
                <a:avLst/>
                <a:gdLst/>
                <a:ahLst/>
                <a:cxnLst/>
                <a:rect l="l" t="t" r="r" b="b"/>
                <a:pathLst>
                  <a:path w="376809" h="190271">
                    <a:moveTo>
                      <a:pt x="0" y="0"/>
                    </a:moveTo>
                    <a:lnTo>
                      <a:pt x="376809" y="0"/>
                    </a:lnTo>
                    <a:lnTo>
                      <a:pt x="376809" y="190271"/>
                    </a:lnTo>
                    <a:lnTo>
                      <a:pt x="0" y="1902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FF0000"/>
                </a:solidFill>
                <a:prstDash val="solid"/>
                <a:miter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9525"/>
                <a:ext cx="376809" cy="180746"/>
              </a:xfrm>
              <a:prstGeom prst="rect">
                <a:avLst/>
              </a:prstGeom>
            </p:spPr>
            <p:txBody>
              <a:bodyPr lIns="37575" tIns="37575" rIns="37575" bIns="37575" rtlCol="0" anchor="ctr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</p:grpSp>
      <p:sp>
        <p:nvSpPr>
          <p:cNvPr id="35" name="TextBox 35"/>
          <p:cNvSpPr txBox="1"/>
          <p:nvPr/>
        </p:nvSpPr>
        <p:spPr>
          <a:xfrm>
            <a:off x="17657116" y="323455"/>
            <a:ext cx="364274" cy="7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5"/>
              </a:lnSpc>
              <a:spcBef>
                <a:spcPct val="0"/>
              </a:spcBef>
            </a:pPr>
            <a:r>
              <a:rPr lang="en-US" sz="4970">
                <a:solidFill>
                  <a:srgbClr val="3575FE"/>
                </a:solidFill>
                <a:latin typeface="Montserrat Classic" panose="00000500000000000000"/>
              </a:rPr>
              <a:t>5</a:t>
            </a:r>
            <a:endParaRPr lang="en-US" sz="4970">
              <a:solidFill>
                <a:srgbClr val="3575FE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7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383285" y="4654374"/>
            <a:ext cx="2821450" cy="2821450"/>
            <a:chOff x="0" y="0"/>
            <a:chExt cx="3761933" cy="3761933"/>
          </a:xfrm>
        </p:grpSpPr>
        <p:sp>
          <p:nvSpPr>
            <p:cNvPr id="3" name="Freeform 3"/>
            <p:cNvSpPr/>
            <p:nvPr/>
          </p:nvSpPr>
          <p:spPr>
            <a:xfrm>
              <a:off x="541767" y="626989"/>
              <a:ext cx="2678399" cy="2507955"/>
            </a:xfrm>
            <a:custGeom>
              <a:avLst/>
              <a:gdLst/>
              <a:ahLst/>
              <a:cxnLst/>
              <a:rect l="l" t="t" r="r" b="b"/>
              <a:pathLst>
                <a:path w="2678399" h="2507955">
                  <a:moveTo>
                    <a:pt x="0" y="0"/>
                  </a:moveTo>
                  <a:lnTo>
                    <a:pt x="2678399" y="0"/>
                  </a:lnTo>
                  <a:lnTo>
                    <a:pt x="2678399" y="2507955"/>
                  </a:lnTo>
                  <a:lnTo>
                    <a:pt x="0" y="2507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4" name="Group 4"/>
            <p:cNvGrpSpPr/>
            <p:nvPr/>
          </p:nvGrpSpPr>
          <p:grpSpPr>
            <a:xfrm rot="0">
              <a:off x="0" y="0"/>
              <a:ext cx="3761933" cy="3761933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07872" y="0"/>
                    </a:moveTo>
                    <a:lnTo>
                      <a:pt x="704928" y="0"/>
                    </a:lnTo>
                    <a:cubicBezTo>
                      <a:pt x="733538" y="0"/>
                      <a:pt x="760975" y="11365"/>
                      <a:pt x="781205" y="31595"/>
                    </a:cubicBezTo>
                    <a:cubicBezTo>
                      <a:pt x="801435" y="51825"/>
                      <a:pt x="812800" y="79262"/>
                      <a:pt x="812800" y="107872"/>
                    </a:cubicBezTo>
                    <a:lnTo>
                      <a:pt x="812800" y="704928"/>
                    </a:lnTo>
                    <a:cubicBezTo>
                      <a:pt x="812800" y="733538"/>
                      <a:pt x="801435" y="760975"/>
                      <a:pt x="781205" y="781205"/>
                    </a:cubicBezTo>
                    <a:cubicBezTo>
                      <a:pt x="760975" y="801435"/>
                      <a:pt x="733538" y="812800"/>
                      <a:pt x="704928" y="812800"/>
                    </a:cubicBezTo>
                    <a:lnTo>
                      <a:pt x="107872" y="812800"/>
                    </a:lnTo>
                    <a:cubicBezTo>
                      <a:pt x="79262" y="812800"/>
                      <a:pt x="51825" y="801435"/>
                      <a:pt x="31595" y="781205"/>
                    </a:cubicBezTo>
                    <a:cubicBezTo>
                      <a:pt x="11365" y="760975"/>
                      <a:pt x="0" y="733538"/>
                      <a:pt x="0" y="704928"/>
                    </a:cubicBezTo>
                    <a:lnTo>
                      <a:pt x="0" y="107872"/>
                    </a:lnTo>
                    <a:cubicBezTo>
                      <a:pt x="0" y="79262"/>
                      <a:pt x="11365" y="51825"/>
                      <a:pt x="31595" y="31595"/>
                    </a:cubicBezTo>
                    <a:cubicBezTo>
                      <a:pt x="51825" y="11365"/>
                      <a:pt x="79262" y="0"/>
                      <a:pt x="10787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>
            <a:off x="1393466" y="742809"/>
            <a:ext cx="15501068" cy="3373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55"/>
              </a:lnSpc>
            </a:pPr>
            <a:r>
              <a:rPr lang="en-US" sz="15245">
                <a:solidFill>
                  <a:srgbClr val="FFFFFF"/>
                </a:solidFill>
                <a:latin typeface="Montserrat Heavy" panose="00000A00000000000000"/>
              </a:rPr>
              <a:t>ИСТРУМЕНТЫ РАЗРАБОТКИ</a:t>
            </a:r>
            <a:endParaRPr lang="en-US" sz="15245">
              <a:solidFill>
                <a:srgbClr val="FFFFFF"/>
              </a:solidFill>
              <a:latin typeface="Montserrat Heavy" panose="00000A00000000000000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12420565" y="6436850"/>
            <a:ext cx="4924646" cy="2821450"/>
            <a:chOff x="0" y="0"/>
            <a:chExt cx="6566194" cy="3761933"/>
          </a:xfrm>
        </p:grpSpPr>
        <p:sp>
          <p:nvSpPr>
            <p:cNvPr id="9" name="Freeform 9"/>
            <p:cNvSpPr/>
            <p:nvPr/>
          </p:nvSpPr>
          <p:spPr>
            <a:xfrm>
              <a:off x="594187" y="466482"/>
              <a:ext cx="5383851" cy="2828969"/>
            </a:xfrm>
            <a:custGeom>
              <a:avLst/>
              <a:gdLst/>
              <a:ahLst/>
              <a:cxnLst/>
              <a:rect l="l" t="t" r="r" b="b"/>
              <a:pathLst>
                <a:path w="5383851" h="2828969">
                  <a:moveTo>
                    <a:pt x="0" y="0"/>
                  </a:moveTo>
                  <a:lnTo>
                    <a:pt x="5383851" y="0"/>
                  </a:lnTo>
                  <a:lnTo>
                    <a:pt x="5383851" y="2828969"/>
                  </a:lnTo>
                  <a:lnTo>
                    <a:pt x="0" y="2828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 rot="0">
              <a:off x="0" y="0"/>
              <a:ext cx="6566194" cy="3761933"/>
              <a:chOff x="0" y="0"/>
              <a:chExt cx="1418686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41868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418686" h="812800">
                    <a:moveTo>
                      <a:pt x="61802" y="0"/>
                    </a:moveTo>
                    <a:lnTo>
                      <a:pt x="1356884" y="0"/>
                    </a:lnTo>
                    <a:cubicBezTo>
                      <a:pt x="1373275" y="0"/>
                      <a:pt x="1388995" y="6511"/>
                      <a:pt x="1400585" y="18101"/>
                    </a:cubicBezTo>
                    <a:cubicBezTo>
                      <a:pt x="1412175" y="29692"/>
                      <a:pt x="1418686" y="45411"/>
                      <a:pt x="1418686" y="61802"/>
                    </a:cubicBezTo>
                    <a:lnTo>
                      <a:pt x="1418686" y="750998"/>
                    </a:lnTo>
                    <a:cubicBezTo>
                      <a:pt x="1418686" y="767389"/>
                      <a:pt x="1412175" y="783108"/>
                      <a:pt x="1400585" y="794699"/>
                    </a:cubicBezTo>
                    <a:cubicBezTo>
                      <a:pt x="1388995" y="806289"/>
                      <a:pt x="1373275" y="812800"/>
                      <a:pt x="1356884" y="812800"/>
                    </a:cubicBezTo>
                    <a:lnTo>
                      <a:pt x="61802" y="812800"/>
                    </a:lnTo>
                    <a:cubicBezTo>
                      <a:pt x="45411" y="812800"/>
                      <a:pt x="29692" y="806289"/>
                      <a:pt x="18101" y="794699"/>
                    </a:cubicBezTo>
                    <a:cubicBezTo>
                      <a:pt x="6511" y="783108"/>
                      <a:pt x="0" y="767389"/>
                      <a:pt x="0" y="750998"/>
                    </a:cubicBezTo>
                    <a:lnTo>
                      <a:pt x="0" y="61802"/>
                    </a:lnTo>
                    <a:cubicBezTo>
                      <a:pt x="0" y="45411"/>
                      <a:pt x="6511" y="29692"/>
                      <a:pt x="18101" y="18101"/>
                    </a:cubicBezTo>
                    <a:cubicBezTo>
                      <a:pt x="29692" y="6511"/>
                      <a:pt x="45411" y="0"/>
                      <a:pt x="618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9525"/>
                <a:ext cx="1418686" cy="803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 rot="0">
            <a:off x="3973244" y="6436850"/>
            <a:ext cx="5194210" cy="2821450"/>
            <a:chOff x="0" y="0"/>
            <a:chExt cx="6925613" cy="3761933"/>
          </a:xfrm>
        </p:grpSpPr>
        <p:sp>
          <p:nvSpPr>
            <p:cNvPr id="14" name="Freeform 14"/>
            <p:cNvSpPr/>
            <p:nvPr/>
          </p:nvSpPr>
          <p:spPr>
            <a:xfrm>
              <a:off x="534648" y="1061082"/>
              <a:ext cx="5856317" cy="1639769"/>
            </a:xfrm>
            <a:custGeom>
              <a:avLst/>
              <a:gdLst/>
              <a:ahLst/>
              <a:cxnLst/>
              <a:rect l="l" t="t" r="r" b="b"/>
              <a:pathLst>
                <a:path w="5856317" h="1639769">
                  <a:moveTo>
                    <a:pt x="0" y="0"/>
                  </a:moveTo>
                  <a:lnTo>
                    <a:pt x="5856317" y="0"/>
                  </a:lnTo>
                  <a:lnTo>
                    <a:pt x="5856317" y="1639769"/>
                  </a:lnTo>
                  <a:lnTo>
                    <a:pt x="0" y="1639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 rot="0">
              <a:off x="0" y="0"/>
              <a:ext cx="6925613" cy="3761933"/>
              <a:chOff x="0" y="0"/>
              <a:chExt cx="1496342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9634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496342" h="812800">
                    <a:moveTo>
                      <a:pt x="58595" y="0"/>
                    </a:moveTo>
                    <a:lnTo>
                      <a:pt x="1437747" y="0"/>
                    </a:lnTo>
                    <a:cubicBezTo>
                      <a:pt x="1453288" y="0"/>
                      <a:pt x="1468191" y="6173"/>
                      <a:pt x="1479180" y="17162"/>
                    </a:cubicBezTo>
                    <a:cubicBezTo>
                      <a:pt x="1490169" y="28151"/>
                      <a:pt x="1496342" y="43055"/>
                      <a:pt x="1496342" y="58595"/>
                    </a:cubicBezTo>
                    <a:lnTo>
                      <a:pt x="1496342" y="754205"/>
                    </a:lnTo>
                    <a:cubicBezTo>
                      <a:pt x="1496342" y="786566"/>
                      <a:pt x="1470108" y="812800"/>
                      <a:pt x="1437747" y="812800"/>
                    </a:cubicBezTo>
                    <a:lnTo>
                      <a:pt x="58595" y="812800"/>
                    </a:lnTo>
                    <a:cubicBezTo>
                      <a:pt x="43055" y="812800"/>
                      <a:pt x="28151" y="806627"/>
                      <a:pt x="17162" y="795638"/>
                    </a:cubicBezTo>
                    <a:cubicBezTo>
                      <a:pt x="6173" y="784649"/>
                      <a:pt x="0" y="769745"/>
                      <a:pt x="0" y="754205"/>
                    </a:cubicBezTo>
                    <a:lnTo>
                      <a:pt x="0" y="58595"/>
                    </a:lnTo>
                    <a:cubicBezTo>
                      <a:pt x="0" y="43055"/>
                      <a:pt x="6173" y="28151"/>
                      <a:pt x="17162" y="17162"/>
                    </a:cubicBezTo>
                    <a:cubicBezTo>
                      <a:pt x="28151" y="6173"/>
                      <a:pt x="43055" y="0"/>
                      <a:pt x="5859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9525"/>
                <a:ext cx="1496342" cy="803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 rot="0">
            <a:off x="933659" y="4654374"/>
            <a:ext cx="2823754" cy="2821450"/>
            <a:chOff x="0" y="0"/>
            <a:chExt cx="3765005" cy="3761933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0" y="0"/>
              <a:ext cx="3765005" cy="3761933"/>
              <a:chOff x="0" y="0"/>
              <a:chExt cx="813464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346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3464" h="812800">
                    <a:moveTo>
                      <a:pt x="107784" y="0"/>
                    </a:moveTo>
                    <a:lnTo>
                      <a:pt x="705680" y="0"/>
                    </a:lnTo>
                    <a:cubicBezTo>
                      <a:pt x="765208" y="0"/>
                      <a:pt x="813464" y="48256"/>
                      <a:pt x="813464" y="107784"/>
                    </a:cubicBezTo>
                    <a:lnTo>
                      <a:pt x="813464" y="705016"/>
                    </a:lnTo>
                    <a:cubicBezTo>
                      <a:pt x="813464" y="764544"/>
                      <a:pt x="765208" y="812800"/>
                      <a:pt x="705680" y="812800"/>
                    </a:cubicBezTo>
                    <a:lnTo>
                      <a:pt x="107784" y="812800"/>
                    </a:lnTo>
                    <a:cubicBezTo>
                      <a:pt x="48256" y="812800"/>
                      <a:pt x="0" y="764544"/>
                      <a:pt x="0" y="705016"/>
                    </a:cubicBezTo>
                    <a:lnTo>
                      <a:pt x="0" y="107784"/>
                    </a:lnTo>
                    <a:cubicBezTo>
                      <a:pt x="0" y="48256"/>
                      <a:pt x="48256" y="0"/>
                      <a:pt x="1077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9525"/>
                <a:ext cx="813464" cy="803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805320" y="361862"/>
              <a:ext cx="2154366" cy="3038208"/>
            </a:xfrm>
            <a:custGeom>
              <a:avLst/>
              <a:gdLst/>
              <a:ahLst/>
              <a:cxnLst/>
              <a:rect l="l" t="t" r="r" b="b"/>
              <a:pathLst>
                <a:path w="2154366" h="3038208">
                  <a:moveTo>
                    <a:pt x="0" y="0"/>
                  </a:moveTo>
                  <a:lnTo>
                    <a:pt x="2154366" y="0"/>
                  </a:lnTo>
                  <a:lnTo>
                    <a:pt x="2154366" y="3038208"/>
                  </a:lnTo>
                  <a:lnTo>
                    <a:pt x="0" y="3038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17475279" y="9296400"/>
            <a:ext cx="388244" cy="7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5"/>
              </a:lnSpc>
              <a:spcBef>
                <a:spcPct val="0"/>
              </a:spcBef>
            </a:pPr>
            <a:r>
              <a:rPr lang="en-US" sz="4970">
                <a:solidFill>
                  <a:srgbClr val="FFFFFF"/>
                </a:solidFill>
                <a:latin typeface="Montserrat Classic" panose="00000500000000000000"/>
              </a:rPr>
              <a:t>6</a:t>
            </a:r>
            <a:endParaRPr lang="en-US" sz="4970">
              <a:solidFill>
                <a:srgbClr val="FFFFFF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7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62403" y="1824674"/>
            <a:ext cx="6728611" cy="2333631"/>
            <a:chOff x="0" y="0"/>
            <a:chExt cx="8971481" cy="3111508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0" y="0"/>
              <a:ext cx="8971481" cy="3111508"/>
              <a:chOff x="0" y="0"/>
              <a:chExt cx="1938371" cy="6722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38371" cy="672270"/>
              </a:xfrm>
              <a:custGeom>
                <a:avLst/>
                <a:gdLst/>
                <a:ahLst/>
                <a:cxnLst/>
                <a:rect l="l" t="t" r="r" b="b"/>
                <a:pathLst>
                  <a:path w="1938371" h="672270">
                    <a:moveTo>
                      <a:pt x="49476" y="0"/>
                    </a:moveTo>
                    <a:lnTo>
                      <a:pt x="1888895" y="0"/>
                    </a:lnTo>
                    <a:cubicBezTo>
                      <a:pt x="1916220" y="0"/>
                      <a:pt x="1938371" y="22151"/>
                      <a:pt x="1938371" y="49476"/>
                    </a:cubicBezTo>
                    <a:lnTo>
                      <a:pt x="1938371" y="622794"/>
                    </a:lnTo>
                    <a:cubicBezTo>
                      <a:pt x="1938371" y="635916"/>
                      <a:pt x="1933158" y="648500"/>
                      <a:pt x="1923879" y="657779"/>
                    </a:cubicBezTo>
                    <a:cubicBezTo>
                      <a:pt x="1914601" y="667057"/>
                      <a:pt x="1902017" y="672270"/>
                      <a:pt x="1888895" y="672270"/>
                    </a:cubicBezTo>
                    <a:lnTo>
                      <a:pt x="49476" y="672270"/>
                    </a:lnTo>
                    <a:cubicBezTo>
                      <a:pt x="36354" y="672270"/>
                      <a:pt x="23770" y="667057"/>
                      <a:pt x="14491" y="657779"/>
                    </a:cubicBezTo>
                    <a:cubicBezTo>
                      <a:pt x="5213" y="648500"/>
                      <a:pt x="0" y="635916"/>
                      <a:pt x="0" y="622794"/>
                    </a:cubicBezTo>
                    <a:lnTo>
                      <a:pt x="0" y="49476"/>
                    </a:lnTo>
                    <a:cubicBezTo>
                      <a:pt x="0" y="36354"/>
                      <a:pt x="5213" y="23770"/>
                      <a:pt x="14491" y="14491"/>
                    </a:cubicBezTo>
                    <a:cubicBezTo>
                      <a:pt x="23770" y="5213"/>
                      <a:pt x="36354" y="0"/>
                      <a:pt x="4947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9525"/>
                <a:ext cx="1938371" cy="662745"/>
              </a:xfrm>
              <a:prstGeom prst="rect">
                <a:avLst/>
              </a:prstGeom>
            </p:spPr>
            <p:txBody>
              <a:bodyPr lIns="46444" tIns="46444" rIns="46444" bIns="46444" rtlCol="0" anchor="ctr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333374"/>
              <a:ext cx="8971481" cy="2444761"/>
            </a:xfrm>
            <a:custGeom>
              <a:avLst/>
              <a:gdLst/>
              <a:ahLst/>
              <a:cxnLst/>
              <a:rect l="l" t="t" r="r" b="b"/>
              <a:pathLst>
                <a:path w="8971481" h="2444761">
                  <a:moveTo>
                    <a:pt x="0" y="0"/>
                  </a:moveTo>
                  <a:lnTo>
                    <a:pt x="8971481" y="0"/>
                  </a:lnTo>
                  <a:lnTo>
                    <a:pt x="8971481" y="2444761"/>
                  </a:lnTo>
                  <a:lnTo>
                    <a:pt x="0" y="2444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53209" b="-5320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7350287" y="1209860"/>
            <a:ext cx="3587426" cy="3563258"/>
            <a:chOff x="0" y="0"/>
            <a:chExt cx="4783235" cy="4751010"/>
          </a:xfrm>
        </p:grpSpPr>
        <p:grpSp>
          <p:nvGrpSpPr>
            <p:cNvPr id="8" name="Group 8"/>
            <p:cNvGrpSpPr/>
            <p:nvPr/>
          </p:nvGrpSpPr>
          <p:grpSpPr>
            <a:xfrm rot="0">
              <a:off x="0" y="0"/>
              <a:ext cx="4783235" cy="4751010"/>
              <a:chOff x="0" y="0"/>
              <a:chExt cx="1112410" cy="110491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12410" cy="1104916"/>
              </a:xfrm>
              <a:custGeom>
                <a:avLst/>
                <a:gdLst/>
                <a:ahLst/>
                <a:cxnLst/>
                <a:rect l="l" t="t" r="r" b="b"/>
                <a:pathLst>
                  <a:path w="1112410" h="1104916">
                    <a:moveTo>
                      <a:pt x="86211" y="0"/>
                    </a:moveTo>
                    <a:lnTo>
                      <a:pt x="1026199" y="0"/>
                    </a:lnTo>
                    <a:cubicBezTo>
                      <a:pt x="1049064" y="0"/>
                      <a:pt x="1070992" y="9083"/>
                      <a:pt x="1087160" y="25251"/>
                    </a:cubicBezTo>
                    <a:cubicBezTo>
                      <a:pt x="1103327" y="41418"/>
                      <a:pt x="1112410" y="63347"/>
                      <a:pt x="1112410" y="86211"/>
                    </a:cubicBezTo>
                    <a:lnTo>
                      <a:pt x="1112410" y="1018705"/>
                    </a:lnTo>
                    <a:cubicBezTo>
                      <a:pt x="1112410" y="1066318"/>
                      <a:pt x="1073812" y="1104916"/>
                      <a:pt x="1026199" y="1104916"/>
                    </a:cubicBezTo>
                    <a:lnTo>
                      <a:pt x="86211" y="1104916"/>
                    </a:lnTo>
                    <a:cubicBezTo>
                      <a:pt x="63347" y="1104916"/>
                      <a:pt x="41418" y="1095833"/>
                      <a:pt x="25251" y="1079665"/>
                    </a:cubicBezTo>
                    <a:cubicBezTo>
                      <a:pt x="9083" y="1063497"/>
                      <a:pt x="0" y="1041569"/>
                      <a:pt x="0" y="1018705"/>
                    </a:cubicBezTo>
                    <a:lnTo>
                      <a:pt x="0" y="86211"/>
                    </a:lnTo>
                    <a:cubicBezTo>
                      <a:pt x="0" y="63347"/>
                      <a:pt x="9083" y="41418"/>
                      <a:pt x="25251" y="25251"/>
                    </a:cubicBezTo>
                    <a:cubicBezTo>
                      <a:pt x="41418" y="9083"/>
                      <a:pt x="63347" y="0"/>
                      <a:pt x="86211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142875" cap="rnd">
                <a:solidFill>
                  <a:srgbClr val="3575FE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9525"/>
                <a:ext cx="1112410" cy="1095391"/>
              </a:xfrm>
              <a:prstGeom prst="rect">
                <a:avLst/>
              </a:prstGeom>
            </p:spPr>
            <p:txBody>
              <a:bodyPr lIns="46444" tIns="46444" rIns="46444" bIns="46444" rtlCol="0" anchor="ctr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59885" y="43772"/>
              <a:ext cx="4663465" cy="4663465"/>
            </a:xfrm>
            <a:custGeom>
              <a:avLst/>
              <a:gdLst/>
              <a:ahLst/>
              <a:cxnLst/>
              <a:rect l="l" t="t" r="r" b="b"/>
              <a:pathLst>
                <a:path w="4663465" h="4663465">
                  <a:moveTo>
                    <a:pt x="0" y="0"/>
                  </a:moveTo>
                  <a:lnTo>
                    <a:pt x="4663465" y="0"/>
                  </a:lnTo>
                  <a:lnTo>
                    <a:pt x="4663465" y="4663466"/>
                  </a:lnTo>
                  <a:lnTo>
                    <a:pt x="0" y="4663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11134753" y="1823533"/>
            <a:ext cx="6728611" cy="2333631"/>
            <a:chOff x="0" y="0"/>
            <a:chExt cx="8971481" cy="3111508"/>
          </a:xfrm>
        </p:grpSpPr>
        <p:sp>
          <p:nvSpPr>
            <p:cNvPr id="13" name="Freeform 13"/>
            <p:cNvSpPr/>
            <p:nvPr/>
          </p:nvSpPr>
          <p:spPr>
            <a:xfrm>
              <a:off x="477496" y="334894"/>
              <a:ext cx="8016490" cy="2441720"/>
            </a:xfrm>
            <a:custGeom>
              <a:avLst/>
              <a:gdLst/>
              <a:ahLst/>
              <a:cxnLst/>
              <a:rect l="l" t="t" r="r" b="b"/>
              <a:pathLst>
                <a:path w="8016490" h="2441720">
                  <a:moveTo>
                    <a:pt x="0" y="0"/>
                  </a:moveTo>
                  <a:lnTo>
                    <a:pt x="8016489" y="0"/>
                  </a:lnTo>
                  <a:lnTo>
                    <a:pt x="8016489" y="2441720"/>
                  </a:lnTo>
                  <a:lnTo>
                    <a:pt x="0" y="2441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 rot="0">
              <a:off x="0" y="0"/>
              <a:ext cx="8971481" cy="3111508"/>
              <a:chOff x="0" y="0"/>
              <a:chExt cx="1938371" cy="67227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38371" cy="672270"/>
              </a:xfrm>
              <a:custGeom>
                <a:avLst/>
                <a:gdLst/>
                <a:ahLst/>
                <a:cxnLst/>
                <a:rect l="l" t="t" r="r" b="b"/>
                <a:pathLst>
                  <a:path w="1938371" h="672270">
                    <a:moveTo>
                      <a:pt x="49476" y="0"/>
                    </a:moveTo>
                    <a:lnTo>
                      <a:pt x="1888895" y="0"/>
                    </a:lnTo>
                    <a:cubicBezTo>
                      <a:pt x="1916220" y="0"/>
                      <a:pt x="1938371" y="22151"/>
                      <a:pt x="1938371" y="49476"/>
                    </a:cubicBezTo>
                    <a:lnTo>
                      <a:pt x="1938371" y="622794"/>
                    </a:lnTo>
                    <a:cubicBezTo>
                      <a:pt x="1938371" y="635916"/>
                      <a:pt x="1933158" y="648500"/>
                      <a:pt x="1923879" y="657779"/>
                    </a:cubicBezTo>
                    <a:cubicBezTo>
                      <a:pt x="1914601" y="667057"/>
                      <a:pt x="1902017" y="672270"/>
                      <a:pt x="1888895" y="672270"/>
                    </a:cubicBezTo>
                    <a:lnTo>
                      <a:pt x="49476" y="672270"/>
                    </a:lnTo>
                    <a:cubicBezTo>
                      <a:pt x="36354" y="672270"/>
                      <a:pt x="23770" y="667057"/>
                      <a:pt x="14491" y="657779"/>
                    </a:cubicBezTo>
                    <a:cubicBezTo>
                      <a:pt x="5213" y="648500"/>
                      <a:pt x="0" y="635916"/>
                      <a:pt x="0" y="622794"/>
                    </a:cubicBezTo>
                    <a:lnTo>
                      <a:pt x="0" y="49476"/>
                    </a:lnTo>
                    <a:cubicBezTo>
                      <a:pt x="0" y="36354"/>
                      <a:pt x="5213" y="23770"/>
                      <a:pt x="14491" y="14491"/>
                    </a:cubicBezTo>
                    <a:cubicBezTo>
                      <a:pt x="23770" y="5213"/>
                      <a:pt x="36354" y="0"/>
                      <a:pt x="4947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9525"/>
                <a:ext cx="1938371" cy="662745"/>
              </a:xfrm>
              <a:prstGeom prst="rect">
                <a:avLst/>
              </a:prstGeom>
            </p:spPr>
            <p:txBody>
              <a:bodyPr lIns="46444" tIns="46444" rIns="46444" bIns="46444" rtlCol="0" anchor="ctr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</p:grpSp>
      <p:sp>
        <p:nvSpPr>
          <p:cNvPr id="17" name="AutoShape 17"/>
          <p:cNvSpPr/>
          <p:nvPr/>
        </p:nvSpPr>
        <p:spPr>
          <a:xfrm>
            <a:off x="1806915" y="4895850"/>
            <a:ext cx="14674170" cy="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401636" y="5752032"/>
            <a:ext cx="2937240" cy="3628471"/>
          </a:xfrm>
          <a:custGeom>
            <a:avLst/>
            <a:gdLst/>
            <a:ahLst/>
            <a:cxnLst/>
            <a:rect l="l" t="t" r="r" b="b"/>
            <a:pathLst>
              <a:path w="2937240" h="3628471">
                <a:moveTo>
                  <a:pt x="0" y="0"/>
                </a:moveTo>
                <a:lnTo>
                  <a:pt x="2937240" y="0"/>
                </a:lnTo>
                <a:lnTo>
                  <a:pt x="2937240" y="3628470"/>
                </a:lnTo>
                <a:lnTo>
                  <a:pt x="0" y="3628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903" r="-56903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648691" y="5935798"/>
            <a:ext cx="4224494" cy="3349455"/>
          </a:xfrm>
          <a:custGeom>
            <a:avLst/>
            <a:gdLst/>
            <a:ahLst/>
            <a:cxnLst/>
            <a:rect l="l" t="t" r="r" b="b"/>
            <a:pathLst>
              <a:path w="4224494" h="3349455">
                <a:moveTo>
                  <a:pt x="0" y="0"/>
                </a:moveTo>
                <a:lnTo>
                  <a:pt x="4224494" y="0"/>
                </a:lnTo>
                <a:lnTo>
                  <a:pt x="4224494" y="3349454"/>
                </a:lnTo>
                <a:lnTo>
                  <a:pt x="0" y="33494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37382" y="437588"/>
            <a:ext cx="12780993" cy="59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5090">
                <a:solidFill>
                  <a:srgbClr val="FFFFFF"/>
                </a:solidFill>
                <a:latin typeface="Montserrat Heavy" panose="00000A00000000000000"/>
              </a:rPr>
              <a:t>СТОРОННИЕ БИБЛИОТЕКИ</a:t>
            </a:r>
            <a:endParaRPr lang="en-US" sz="5090">
              <a:solidFill>
                <a:srgbClr val="FFFFFF"/>
              </a:solidFill>
              <a:latin typeface="Montserrat Heavy" panose="00000A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309185" y="5124450"/>
            <a:ext cx="3669630" cy="57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5"/>
              </a:lnSpc>
              <a:spcBef>
                <a:spcPct val="0"/>
              </a:spcBef>
            </a:pPr>
            <a:r>
              <a:rPr lang="en-US" sz="4005">
                <a:solidFill>
                  <a:srgbClr val="FFFFFF"/>
                </a:solidFill>
                <a:latin typeface="Montserrat Classic Bold" panose="00000800000000000000"/>
              </a:rPr>
              <a:t>СТИЛИЗАЦИЯ</a:t>
            </a:r>
            <a:endParaRPr lang="en-US" sz="4005">
              <a:solidFill>
                <a:srgbClr val="FFFFFF"/>
              </a:solidFill>
              <a:latin typeface="Montserrat Classic Bold" panose="000008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025886" y="6565283"/>
            <a:ext cx="2484261" cy="708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490">
                <a:solidFill>
                  <a:srgbClr val="FFFFFF"/>
                </a:solidFill>
                <a:latin typeface="Montserrat Classic" panose="00000500000000000000"/>
              </a:rPr>
              <a:t>REACT YANDEX MAPS</a:t>
            </a:r>
            <a:endParaRPr lang="en-US" sz="2490">
              <a:solidFill>
                <a:srgbClr val="FFFFFF"/>
              </a:solidFill>
              <a:latin typeface="Montserrat Classic" panose="000005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960882" y="6663220"/>
            <a:ext cx="765626" cy="358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490">
                <a:solidFill>
                  <a:srgbClr val="FFFFFF"/>
                </a:solidFill>
                <a:latin typeface="Montserrat Classic" panose="00000500000000000000"/>
              </a:rPr>
              <a:t>ZOD</a:t>
            </a:r>
            <a:endParaRPr lang="en-US" sz="2490">
              <a:solidFill>
                <a:srgbClr val="FFFFFF"/>
              </a:solidFill>
              <a:latin typeface="Montserrat Classic" panose="000005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398503" y="9361466"/>
            <a:ext cx="4474682" cy="44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Montserrat Classic Bold" panose="00000800000000000000"/>
              </a:rPr>
              <a:t>ВАЛИДАЦИЯ ФОРМЫ</a:t>
            </a:r>
            <a:endParaRPr lang="en-US" sz="3200">
              <a:solidFill>
                <a:srgbClr val="FFFFFF"/>
              </a:solidFill>
              <a:latin typeface="Montserrat Classic Bold" panose="000008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208469" y="9361466"/>
            <a:ext cx="1323575" cy="44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Montserrat Classic Bold" panose="00000800000000000000"/>
              </a:rPr>
              <a:t>КАРТА</a:t>
            </a:r>
            <a:endParaRPr lang="en-US" sz="3200">
              <a:solidFill>
                <a:srgbClr val="FFFFFF"/>
              </a:solidFill>
              <a:latin typeface="Montserrat Classic Bold" panose="000008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7489483" y="9296400"/>
            <a:ext cx="359836" cy="7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5"/>
              </a:lnSpc>
              <a:spcBef>
                <a:spcPct val="0"/>
              </a:spcBef>
            </a:pPr>
            <a:r>
              <a:rPr lang="en-US" sz="4970">
                <a:solidFill>
                  <a:srgbClr val="FFFFFF"/>
                </a:solidFill>
                <a:latin typeface="Montserrat Classic" panose="00000500000000000000"/>
              </a:rPr>
              <a:t>7</a:t>
            </a:r>
            <a:endParaRPr lang="en-US" sz="4970">
              <a:solidFill>
                <a:srgbClr val="FFFFFF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417844" y="0"/>
            <a:ext cx="7870156" cy="10287000"/>
            <a:chOff x="0" y="0"/>
            <a:chExt cx="207279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2798" cy="2709333"/>
            </a:xfrm>
            <a:custGeom>
              <a:avLst/>
              <a:gdLst/>
              <a:ahLst/>
              <a:cxnLst/>
              <a:rect l="l" t="t" r="r" b="b"/>
              <a:pathLst>
                <a:path w="2072798" h="2709333">
                  <a:moveTo>
                    <a:pt x="0" y="0"/>
                  </a:moveTo>
                  <a:lnTo>
                    <a:pt x="2072798" y="0"/>
                  </a:lnTo>
                  <a:lnTo>
                    <a:pt x="20727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2072798" cy="2699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529352" y="427448"/>
            <a:ext cx="9560258" cy="9432105"/>
          </a:xfrm>
          <a:custGeom>
            <a:avLst/>
            <a:gdLst/>
            <a:ahLst/>
            <a:cxnLst/>
            <a:rect l="l" t="t" r="r" b="b"/>
            <a:pathLst>
              <a:path w="9560258" h="9432105">
                <a:moveTo>
                  <a:pt x="0" y="0"/>
                </a:moveTo>
                <a:lnTo>
                  <a:pt x="9560258" y="0"/>
                </a:lnTo>
                <a:lnTo>
                  <a:pt x="9560258" y="9432104"/>
                </a:lnTo>
                <a:lnTo>
                  <a:pt x="0" y="943210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754015" y="617948"/>
            <a:ext cx="7197814" cy="63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5495">
                <a:solidFill>
                  <a:srgbClr val="FFFFFF"/>
                </a:solidFill>
                <a:latin typeface="Montserrat Heavy" panose="00000A00000000000000"/>
              </a:rPr>
              <a:t>ER- ДИАГРАММА</a:t>
            </a:r>
            <a:endParaRPr lang="en-US" sz="5495">
              <a:solidFill>
                <a:srgbClr val="FFFFFF"/>
              </a:solidFill>
              <a:latin typeface="Montserrat Heavy" panose="00000A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471728" y="9296400"/>
            <a:ext cx="395346" cy="7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5"/>
              </a:lnSpc>
              <a:spcBef>
                <a:spcPct val="0"/>
              </a:spcBef>
            </a:pPr>
            <a:r>
              <a:rPr lang="en-US" sz="4970">
                <a:solidFill>
                  <a:srgbClr val="FFFFFF"/>
                </a:solidFill>
                <a:latin typeface="Montserrat Classic" panose="00000500000000000000"/>
              </a:rPr>
              <a:t>8</a:t>
            </a:r>
            <a:endParaRPr lang="en-US" sz="4970">
              <a:solidFill>
                <a:srgbClr val="FFFFFF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7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329823" y="672962"/>
            <a:ext cx="2893696" cy="1041806"/>
            <a:chOff x="0" y="0"/>
            <a:chExt cx="3858261" cy="1389075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0" y="0"/>
              <a:ext cx="3858261" cy="1389075"/>
              <a:chOff x="0" y="0"/>
              <a:chExt cx="913926" cy="32903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913008" cy="329037"/>
              </a:xfrm>
              <a:custGeom>
                <a:avLst/>
                <a:gdLst/>
                <a:ahLst/>
                <a:cxnLst/>
                <a:rect l="l" t="t" r="r" b="b"/>
                <a:pathLst>
                  <a:path w="913008" h="329037">
                    <a:moveTo>
                      <a:pt x="49133" y="0"/>
                    </a:moveTo>
                    <a:lnTo>
                      <a:pt x="863875" y="0"/>
                    </a:lnTo>
                    <a:cubicBezTo>
                      <a:pt x="876906" y="0"/>
                      <a:pt x="889403" y="5176"/>
                      <a:pt x="898617" y="14391"/>
                    </a:cubicBezTo>
                    <a:cubicBezTo>
                      <a:pt x="907832" y="23605"/>
                      <a:pt x="913008" y="36102"/>
                      <a:pt x="913008" y="49133"/>
                    </a:cubicBezTo>
                    <a:lnTo>
                      <a:pt x="913008" y="279905"/>
                    </a:lnTo>
                    <a:cubicBezTo>
                      <a:pt x="913008" y="307040"/>
                      <a:pt x="891011" y="329037"/>
                      <a:pt x="863875" y="329037"/>
                    </a:cubicBezTo>
                    <a:lnTo>
                      <a:pt x="49133" y="329037"/>
                    </a:lnTo>
                    <a:cubicBezTo>
                      <a:pt x="36102" y="329037"/>
                      <a:pt x="23605" y="323861"/>
                      <a:pt x="14391" y="314647"/>
                    </a:cubicBezTo>
                    <a:cubicBezTo>
                      <a:pt x="5176" y="305432"/>
                      <a:pt x="0" y="292935"/>
                      <a:pt x="0" y="279905"/>
                    </a:cubicBezTo>
                    <a:lnTo>
                      <a:pt x="0" y="49133"/>
                    </a:lnTo>
                    <a:cubicBezTo>
                      <a:pt x="0" y="21997"/>
                      <a:pt x="21997" y="0"/>
                      <a:pt x="4913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9426"/>
                <a:ext cx="913926" cy="3194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98027" y="259080"/>
              <a:ext cx="3557694" cy="8060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715"/>
                </a:lnSpc>
                <a:spcBef>
                  <a:spcPct val="0"/>
                </a:spcBef>
              </a:pPr>
              <a:r>
                <a:rPr lang="en-US" sz="4250">
                  <a:solidFill>
                    <a:srgbClr val="FFFFFF"/>
                  </a:solidFill>
                  <a:latin typeface="Montserrat Classic" panose="00000500000000000000"/>
                </a:rPr>
                <a:t>ГЛАВНАЯ</a:t>
              </a:r>
              <a:endParaRPr lang="en-US" sz="4250">
                <a:solidFill>
                  <a:srgbClr val="FFFFFF"/>
                </a:solidFill>
                <a:latin typeface="Montserrat Classic" panose="00000500000000000000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1329823" y="3330921"/>
            <a:ext cx="2890789" cy="1041806"/>
            <a:chOff x="0" y="0"/>
            <a:chExt cx="3854386" cy="1389075"/>
          </a:xfrm>
        </p:grpSpPr>
        <p:grpSp>
          <p:nvGrpSpPr>
            <p:cNvPr id="8" name="Group 8"/>
            <p:cNvGrpSpPr/>
            <p:nvPr/>
          </p:nvGrpSpPr>
          <p:grpSpPr>
            <a:xfrm rot="0">
              <a:off x="0" y="0"/>
              <a:ext cx="3854386" cy="1389075"/>
              <a:chOff x="0" y="0"/>
              <a:chExt cx="913008" cy="32903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13008" cy="329037"/>
              </a:xfrm>
              <a:custGeom>
                <a:avLst/>
                <a:gdLst/>
                <a:ahLst/>
                <a:cxnLst/>
                <a:rect l="l" t="t" r="r" b="b"/>
                <a:pathLst>
                  <a:path w="913008" h="329037">
                    <a:moveTo>
                      <a:pt x="49133" y="0"/>
                    </a:moveTo>
                    <a:lnTo>
                      <a:pt x="863875" y="0"/>
                    </a:lnTo>
                    <a:cubicBezTo>
                      <a:pt x="876906" y="0"/>
                      <a:pt x="889403" y="5176"/>
                      <a:pt x="898617" y="14391"/>
                    </a:cubicBezTo>
                    <a:cubicBezTo>
                      <a:pt x="907832" y="23605"/>
                      <a:pt x="913008" y="36102"/>
                      <a:pt x="913008" y="49133"/>
                    </a:cubicBezTo>
                    <a:lnTo>
                      <a:pt x="913008" y="279905"/>
                    </a:lnTo>
                    <a:cubicBezTo>
                      <a:pt x="913008" y="307040"/>
                      <a:pt x="891011" y="329037"/>
                      <a:pt x="863875" y="329037"/>
                    </a:cubicBezTo>
                    <a:lnTo>
                      <a:pt x="49133" y="329037"/>
                    </a:lnTo>
                    <a:cubicBezTo>
                      <a:pt x="36102" y="329037"/>
                      <a:pt x="23605" y="323861"/>
                      <a:pt x="14391" y="314647"/>
                    </a:cubicBezTo>
                    <a:cubicBezTo>
                      <a:pt x="5176" y="305432"/>
                      <a:pt x="0" y="292935"/>
                      <a:pt x="0" y="279905"/>
                    </a:cubicBezTo>
                    <a:lnTo>
                      <a:pt x="0" y="49133"/>
                    </a:lnTo>
                    <a:cubicBezTo>
                      <a:pt x="0" y="21997"/>
                      <a:pt x="21997" y="0"/>
                      <a:pt x="4913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9525"/>
                <a:ext cx="913008" cy="319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297898" y="258660"/>
              <a:ext cx="3267509" cy="829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15"/>
                </a:lnSpc>
                <a:spcBef>
                  <a:spcPct val="0"/>
                </a:spcBef>
              </a:pPr>
              <a:r>
                <a:rPr lang="en-US" sz="4250">
                  <a:solidFill>
                    <a:srgbClr val="FFFFFF"/>
                  </a:solidFill>
                  <a:latin typeface="Montserrat Classic" panose="00000500000000000000"/>
                </a:rPr>
                <a:t>ОПРОС</a:t>
              </a:r>
              <a:endParaRPr lang="en-US" sz="4250">
                <a:solidFill>
                  <a:srgbClr val="FFFFFF"/>
                </a:solidFill>
                <a:latin typeface="Montserrat Classic" panose="0000050000000000000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1329823" y="2001942"/>
            <a:ext cx="4559900" cy="1041806"/>
            <a:chOff x="0" y="0"/>
            <a:chExt cx="6079867" cy="1389075"/>
          </a:xfrm>
        </p:grpSpPr>
        <p:grpSp>
          <p:nvGrpSpPr>
            <p:cNvPr id="13" name="Group 13"/>
            <p:cNvGrpSpPr/>
            <p:nvPr/>
          </p:nvGrpSpPr>
          <p:grpSpPr>
            <a:xfrm rot="0">
              <a:off x="0" y="0"/>
              <a:ext cx="6079867" cy="1389075"/>
              <a:chOff x="0" y="0"/>
              <a:chExt cx="1440169" cy="32903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440169" cy="329037"/>
              </a:xfrm>
              <a:custGeom>
                <a:avLst/>
                <a:gdLst/>
                <a:ahLst/>
                <a:cxnLst/>
                <a:rect l="l" t="t" r="r" b="b"/>
                <a:pathLst>
                  <a:path w="1440169" h="329037">
                    <a:moveTo>
                      <a:pt x="31148" y="0"/>
                    </a:moveTo>
                    <a:lnTo>
                      <a:pt x="1409021" y="0"/>
                    </a:lnTo>
                    <a:cubicBezTo>
                      <a:pt x="1426224" y="0"/>
                      <a:pt x="1440169" y="13945"/>
                      <a:pt x="1440169" y="31148"/>
                    </a:cubicBezTo>
                    <a:lnTo>
                      <a:pt x="1440169" y="297889"/>
                    </a:lnTo>
                    <a:cubicBezTo>
                      <a:pt x="1440169" y="306150"/>
                      <a:pt x="1436887" y="314073"/>
                      <a:pt x="1431046" y="319914"/>
                    </a:cubicBezTo>
                    <a:cubicBezTo>
                      <a:pt x="1425205" y="325756"/>
                      <a:pt x="1417282" y="329037"/>
                      <a:pt x="1409021" y="329037"/>
                    </a:cubicBezTo>
                    <a:lnTo>
                      <a:pt x="31148" y="329037"/>
                    </a:lnTo>
                    <a:cubicBezTo>
                      <a:pt x="22887" y="329037"/>
                      <a:pt x="14964" y="325756"/>
                      <a:pt x="9123" y="319914"/>
                    </a:cubicBezTo>
                    <a:cubicBezTo>
                      <a:pt x="3282" y="314073"/>
                      <a:pt x="0" y="306150"/>
                      <a:pt x="0" y="297889"/>
                    </a:cubicBezTo>
                    <a:lnTo>
                      <a:pt x="0" y="31148"/>
                    </a:lnTo>
                    <a:cubicBezTo>
                      <a:pt x="0" y="22887"/>
                      <a:pt x="3282" y="14964"/>
                      <a:pt x="9123" y="9123"/>
                    </a:cubicBezTo>
                    <a:cubicBezTo>
                      <a:pt x="14964" y="3282"/>
                      <a:pt x="22887" y="0"/>
                      <a:pt x="31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9525"/>
                <a:ext cx="1440169" cy="319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469900" y="259080"/>
              <a:ext cx="5433060" cy="8060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715"/>
                </a:lnSpc>
                <a:spcBef>
                  <a:spcPct val="0"/>
                </a:spcBef>
              </a:pPr>
              <a:r>
                <a:rPr lang="en-US" sz="4250">
                  <a:solidFill>
                    <a:srgbClr val="FFFFFF"/>
                  </a:solidFill>
                  <a:latin typeface="Montserrat Classic" panose="00000500000000000000"/>
                </a:rPr>
                <a:t>РЕГИСТРАЦИЯ</a:t>
              </a:r>
              <a:endParaRPr lang="en-US" sz="4250">
                <a:solidFill>
                  <a:srgbClr val="FFFFFF"/>
                </a:solidFill>
                <a:latin typeface="Montserrat Classic" panose="0000050000000000000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1329823" y="5988557"/>
            <a:ext cx="2088749" cy="1041806"/>
            <a:chOff x="0" y="0"/>
            <a:chExt cx="2784999" cy="1389075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0" y="0"/>
              <a:ext cx="2784999" cy="1389075"/>
              <a:chOff x="0" y="0"/>
              <a:chExt cx="659697" cy="32903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59697" cy="329037"/>
              </a:xfrm>
              <a:custGeom>
                <a:avLst/>
                <a:gdLst/>
                <a:ahLst/>
                <a:cxnLst/>
                <a:rect l="l" t="t" r="r" b="b"/>
                <a:pathLst>
                  <a:path w="659697" h="329037">
                    <a:moveTo>
                      <a:pt x="67999" y="0"/>
                    </a:moveTo>
                    <a:lnTo>
                      <a:pt x="591698" y="0"/>
                    </a:lnTo>
                    <a:cubicBezTo>
                      <a:pt x="609732" y="0"/>
                      <a:pt x="627028" y="7164"/>
                      <a:pt x="639780" y="19916"/>
                    </a:cubicBezTo>
                    <a:cubicBezTo>
                      <a:pt x="652533" y="32669"/>
                      <a:pt x="659697" y="49964"/>
                      <a:pt x="659697" y="67999"/>
                    </a:cubicBezTo>
                    <a:lnTo>
                      <a:pt x="659697" y="261039"/>
                    </a:lnTo>
                    <a:cubicBezTo>
                      <a:pt x="659697" y="298593"/>
                      <a:pt x="629253" y="329037"/>
                      <a:pt x="591698" y="329037"/>
                    </a:cubicBezTo>
                    <a:lnTo>
                      <a:pt x="67999" y="329037"/>
                    </a:lnTo>
                    <a:cubicBezTo>
                      <a:pt x="49964" y="329037"/>
                      <a:pt x="32669" y="321873"/>
                      <a:pt x="19916" y="309121"/>
                    </a:cubicBezTo>
                    <a:cubicBezTo>
                      <a:pt x="7164" y="296369"/>
                      <a:pt x="0" y="279073"/>
                      <a:pt x="0" y="261039"/>
                    </a:cubicBezTo>
                    <a:lnTo>
                      <a:pt x="0" y="67999"/>
                    </a:lnTo>
                    <a:cubicBezTo>
                      <a:pt x="0" y="49964"/>
                      <a:pt x="7164" y="32669"/>
                      <a:pt x="19916" y="19916"/>
                    </a:cubicBezTo>
                    <a:cubicBezTo>
                      <a:pt x="32669" y="7164"/>
                      <a:pt x="49964" y="0"/>
                      <a:pt x="679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9525"/>
                <a:ext cx="659697" cy="319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215247" y="258660"/>
              <a:ext cx="2360949" cy="829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15"/>
                </a:lnSpc>
                <a:spcBef>
                  <a:spcPct val="0"/>
                </a:spcBef>
              </a:pPr>
              <a:r>
                <a:rPr lang="en-US" sz="4250">
                  <a:solidFill>
                    <a:srgbClr val="FFFFFF"/>
                  </a:solidFill>
                  <a:latin typeface="Montserrat Classic" panose="00000500000000000000"/>
                </a:rPr>
                <a:t>ТЕСТ</a:t>
              </a:r>
              <a:endParaRPr lang="en-US" sz="4250">
                <a:solidFill>
                  <a:srgbClr val="FFFFFF"/>
                </a:solidFill>
                <a:latin typeface="Montserrat Classic" panose="0000050000000000000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11329823" y="7317536"/>
            <a:ext cx="3562769" cy="1041806"/>
            <a:chOff x="0" y="0"/>
            <a:chExt cx="4750359" cy="1389075"/>
          </a:xfrm>
        </p:grpSpPr>
        <p:grpSp>
          <p:nvGrpSpPr>
            <p:cNvPr id="23" name="Group 23"/>
            <p:cNvGrpSpPr/>
            <p:nvPr/>
          </p:nvGrpSpPr>
          <p:grpSpPr>
            <a:xfrm rot="0">
              <a:off x="0" y="0"/>
              <a:ext cx="4750359" cy="1389075"/>
              <a:chOff x="0" y="0"/>
              <a:chExt cx="1125242" cy="32903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125242" cy="329037"/>
              </a:xfrm>
              <a:custGeom>
                <a:avLst/>
                <a:gdLst/>
                <a:ahLst/>
                <a:cxnLst/>
                <a:rect l="l" t="t" r="r" b="b"/>
                <a:pathLst>
                  <a:path w="1125242" h="329037">
                    <a:moveTo>
                      <a:pt x="39866" y="0"/>
                    </a:moveTo>
                    <a:lnTo>
                      <a:pt x="1085376" y="0"/>
                    </a:lnTo>
                    <a:cubicBezTo>
                      <a:pt x="1107393" y="0"/>
                      <a:pt x="1125242" y="17848"/>
                      <a:pt x="1125242" y="39866"/>
                    </a:cubicBezTo>
                    <a:lnTo>
                      <a:pt x="1125242" y="289172"/>
                    </a:lnTo>
                    <a:cubicBezTo>
                      <a:pt x="1125242" y="311189"/>
                      <a:pt x="1107393" y="329037"/>
                      <a:pt x="1085376" y="329037"/>
                    </a:cubicBezTo>
                    <a:lnTo>
                      <a:pt x="39866" y="329037"/>
                    </a:lnTo>
                    <a:cubicBezTo>
                      <a:pt x="17848" y="329037"/>
                      <a:pt x="0" y="311189"/>
                      <a:pt x="0" y="289172"/>
                    </a:cubicBezTo>
                    <a:lnTo>
                      <a:pt x="0" y="39866"/>
                    </a:lnTo>
                    <a:cubicBezTo>
                      <a:pt x="0" y="17848"/>
                      <a:pt x="17848" y="0"/>
                      <a:pt x="3986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9525"/>
                <a:ext cx="1125242" cy="319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367146" y="258660"/>
              <a:ext cx="4027060" cy="829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15"/>
                </a:lnSpc>
                <a:spcBef>
                  <a:spcPct val="0"/>
                </a:spcBef>
              </a:pPr>
              <a:r>
                <a:rPr lang="en-US" sz="4250">
                  <a:solidFill>
                    <a:srgbClr val="FFFFFF"/>
                  </a:solidFill>
                  <a:latin typeface="Montserrat Classic" panose="00000500000000000000"/>
                </a:rPr>
                <a:t>РЕЗУЛЬТАТ</a:t>
              </a:r>
              <a:endParaRPr lang="en-US" sz="4250">
                <a:solidFill>
                  <a:srgbClr val="FFFFFF"/>
                </a:solidFill>
                <a:latin typeface="Montserrat Classic" panose="00000500000000000000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 rot="0">
            <a:off x="11329823" y="8646516"/>
            <a:ext cx="4874214" cy="1041806"/>
            <a:chOff x="0" y="0"/>
            <a:chExt cx="6498951" cy="1389075"/>
          </a:xfrm>
        </p:grpSpPr>
        <p:grpSp>
          <p:nvGrpSpPr>
            <p:cNvPr id="28" name="Group 28"/>
            <p:cNvGrpSpPr/>
            <p:nvPr/>
          </p:nvGrpSpPr>
          <p:grpSpPr>
            <a:xfrm rot="0">
              <a:off x="0" y="0"/>
              <a:ext cx="6498951" cy="1389075"/>
              <a:chOff x="0" y="0"/>
              <a:chExt cx="1539440" cy="32903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539440" cy="329037"/>
              </a:xfrm>
              <a:custGeom>
                <a:avLst/>
                <a:gdLst/>
                <a:ahLst/>
                <a:cxnLst/>
                <a:rect l="l" t="t" r="r" b="b"/>
                <a:pathLst>
                  <a:path w="1539440" h="329037">
                    <a:moveTo>
                      <a:pt x="29140" y="0"/>
                    </a:moveTo>
                    <a:lnTo>
                      <a:pt x="1510300" y="0"/>
                    </a:lnTo>
                    <a:cubicBezTo>
                      <a:pt x="1518029" y="0"/>
                      <a:pt x="1525440" y="3070"/>
                      <a:pt x="1530905" y="8535"/>
                    </a:cubicBezTo>
                    <a:cubicBezTo>
                      <a:pt x="1536370" y="13999"/>
                      <a:pt x="1539440" y="21411"/>
                      <a:pt x="1539440" y="29140"/>
                    </a:cubicBezTo>
                    <a:lnTo>
                      <a:pt x="1539440" y="299898"/>
                    </a:lnTo>
                    <a:cubicBezTo>
                      <a:pt x="1539440" y="307626"/>
                      <a:pt x="1536370" y="315038"/>
                      <a:pt x="1530905" y="320502"/>
                    </a:cubicBezTo>
                    <a:cubicBezTo>
                      <a:pt x="1525440" y="325967"/>
                      <a:pt x="1518029" y="329037"/>
                      <a:pt x="1510300" y="329037"/>
                    </a:cubicBezTo>
                    <a:lnTo>
                      <a:pt x="29140" y="329037"/>
                    </a:lnTo>
                    <a:cubicBezTo>
                      <a:pt x="21411" y="329037"/>
                      <a:pt x="13999" y="325967"/>
                      <a:pt x="8535" y="320502"/>
                    </a:cubicBezTo>
                    <a:cubicBezTo>
                      <a:pt x="3070" y="315038"/>
                      <a:pt x="0" y="307626"/>
                      <a:pt x="0" y="299898"/>
                    </a:cubicBezTo>
                    <a:lnTo>
                      <a:pt x="0" y="29140"/>
                    </a:lnTo>
                    <a:cubicBezTo>
                      <a:pt x="0" y="21411"/>
                      <a:pt x="3070" y="13999"/>
                      <a:pt x="8535" y="8535"/>
                    </a:cubicBezTo>
                    <a:cubicBezTo>
                      <a:pt x="13999" y="3070"/>
                      <a:pt x="21411" y="0"/>
                      <a:pt x="2914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9525"/>
                <a:ext cx="1539440" cy="319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502291" y="258660"/>
              <a:ext cx="5509408" cy="829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15"/>
                </a:lnSpc>
                <a:spcBef>
                  <a:spcPct val="0"/>
                </a:spcBef>
              </a:pPr>
              <a:r>
                <a:rPr lang="en-US" sz="4250">
                  <a:solidFill>
                    <a:srgbClr val="FFFFFF"/>
                  </a:solidFill>
                  <a:latin typeface="Montserrat Classic" panose="00000500000000000000"/>
                </a:rPr>
                <a:t>СТРАНИЦА 404</a:t>
              </a:r>
              <a:endParaRPr lang="en-US" sz="4250">
                <a:solidFill>
                  <a:srgbClr val="FFFFFF"/>
                </a:solidFill>
                <a:latin typeface="Montserrat Classic" panose="00000500000000000000"/>
              </a:endParaRP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0203214" y="655135"/>
            <a:ext cx="1126609" cy="114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0"/>
              </a:lnSpc>
              <a:spcBef>
                <a:spcPct val="0"/>
              </a:spcBef>
            </a:pPr>
            <a:r>
              <a:rPr lang="en-US" sz="7955">
                <a:solidFill>
                  <a:srgbClr val="FFFFFF">
                    <a:alpha val="14902"/>
                  </a:srgbClr>
                </a:solidFill>
                <a:latin typeface="Montserrat Classic Bold" panose="00000800000000000000"/>
              </a:rPr>
              <a:t>01</a:t>
            </a:r>
            <a:endParaRPr lang="en-US" sz="7955">
              <a:solidFill>
                <a:srgbClr val="FFFFFF">
                  <a:alpha val="14902"/>
                </a:srgbClr>
              </a:solidFill>
              <a:latin typeface="Montserrat Classic Bold" panose="0000080000000000000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034558" y="1984115"/>
            <a:ext cx="1316588" cy="114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0"/>
              </a:lnSpc>
              <a:spcBef>
                <a:spcPct val="0"/>
              </a:spcBef>
            </a:pPr>
            <a:r>
              <a:rPr lang="en-US" sz="7955">
                <a:solidFill>
                  <a:srgbClr val="FFFFFF">
                    <a:alpha val="14902"/>
                  </a:srgbClr>
                </a:solidFill>
                <a:latin typeface="Montserrat Classic Bold" panose="00000800000000000000"/>
              </a:rPr>
              <a:t>02</a:t>
            </a:r>
            <a:endParaRPr lang="en-US" sz="7955">
              <a:solidFill>
                <a:srgbClr val="FFFFFF">
                  <a:alpha val="14902"/>
                </a:srgbClr>
              </a:solidFill>
              <a:latin typeface="Montserrat Classic Bold" panose="0000080000000000000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034558" y="3313094"/>
            <a:ext cx="1274171" cy="114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0"/>
              </a:lnSpc>
              <a:spcBef>
                <a:spcPct val="0"/>
              </a:spcBef>
            </a:pPr>
            <a:r>
              <a:rPr lang="en-US" sz="7955">
                <a:solidFill>
                  <a:srgbClr val="FFFFFF">
                    <a:alpha val="14902"/>
                  </a:srgbClr>
                </a:solidFill>
                <a:latin typeface="Montserrat Classic Bold" panose="00000800000000000000"/>
              </a:rPr>
              <a:t>03</a:t>
            </a:r>
            <a:endParaRPr lang="en-US" sz="7955">
              <a:solidFill>
                <a:srgbClr val="FFFFFF">
                  <a:alpha val="14902"/>
                </a:srgbClr>
              </a:solidFill>
              <a:latin typeface="Montserrat Classic Bold" panose="0000080000000000000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999080" y="5971704"/>
            <a:ext cx="1311535" cy="114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0"/>
              </a:lnSpc>
              <a:spcBef>
                <a:spcPct val="0"/>
              </a:spcBef>
            </a:pPr>
            <a:r>
              <a:rPr lang="en-US" sz="7955">
                <a:solidFill>
                  <a:srgbClr val="FFFFFF">
                    <a:alpha val="14902"/>
                  </a:srgbClr>
                </a:solidFill>
                <a:latin typeface="Montserrat Classic Bold" panose="00000800000000000000"/>
              </a:rPr>
              <a:t>05</a:t>
            </a:r>
            <a:endParaRPr lang="en-US" sz="7955">
              <a:solidFill>
                <a:srgbClr val="FFFFFF">
                  <a:alpha val="14902"/>
                </a:srgbClr>
              </a:solidFill>
              <a:latin typeface="Montserrat Classic Bold" panose="0000080000000000000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980398" y="7299709"/>
            <a:ext cx="1348900" cy="114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0"/>
              </a:lnSpc>
              <a:spcBef>
                <a:spcPct val="0"/>
              </a:spcBef>
            </a:pPr>
            <a:r>
              <a:rPr lang="en-US" sz="7955">
                <a:solidFill>
                  <a:srgbClr val="FFFFFF">
                    <a:alpha val="14902"/>
                  </a:srgbClr>
                </a:solidFill>
                <a:latin typeface="Montserrat Classic Bold" panose="00000800000000000000"/>
              </a:rPr>
              <a:t>06</a:t>
            </a:r>
            <a:endParaRPr lang="en-US" sz="7955">
              <a:solidFill>
                <a:srgbClr val="FFFFFF">
                  <a:alpha val="14902"/>
                </a:srgbClr>
              </a:solidFill>
              <a:latin typeface="Montserrat Classic Bold" panose="00000800000000000000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9978985" y="8629663"/>
            <a:ext cx="1310588" cy="114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0"/>
              </a:lnSpc>
              <a:spcBef>
                <a:spcPct val="0"/>
              </a:spcBef>
            </a:pPr>
            <a:r>
              <a:rPr lang="en-US" sz="7955">
                <a:solidFill>
                  <a:srgbClr val="FFFFFF">
                    <a:alpha val="14902"/>
                  </a:srgbClr>
                </a:solidFill>
                <a:latin typeface="Montserrat Classic Bold" panose="00000800000000000000"/>
              </a:rPr>
              <a:t>07</a:t>
            </a:r>
            <a:endParaRPr lang="en-US" sz="7955">
              <a:solidFill>
                <a:srgbClr val="FFFFFF">
                  <a:alpha val="14902"/>
                </a:srgbClr>
              </a:solidFill>
              <a:latin typeface="Montserrat Classic Bold" panose="00000800000000000000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332041" y="1028002"/>
            <a:ext cx="9333296" cy="77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0"/>
              </a:lnSpc>
            </a:pPr>
            <a:r>
              <a:rPr lang="en-US" sz="6570">
                <a:solidFill>
                  <a:srgbClr val="FFFFFF"/>
                </a:solidFill>
                <a:latin typeface="Montserrat Heavy" panose="00000A00000000000000"/>
              </a:rPr>
              <a:t>СТРАНИЦЫ САЙТА</a:t>
            </a:r>
            <a:endParaRPr lang="en-US" sz="6570">
              <a:solidFill>
                <a:srgbClr val="FFFFFF"/>
              </a:solidFill>
              <a:latin typeface="Montserrat Heavy" panose="00000A00000000000000"/>
            </a:endParaRPr>
          </a:p>
        </p:txBody>
      </p:sp>
      <p:grpSp>
        <p:nvGrpSpPr>
          <p:cNvPr id="39" name="Group 39"/>
          <p:cNvGrpSpPr/>
          <p:nvPr/>
        </p:nvGrpSpPr>
        <p:grpSpPr>
          <a:xfrm rot="0">
            <a:off x="11339507" y="4663447"/>
            <a:ext cx="5400201" cy="1041806"/>
            <a:chOff x="0" y="0"/>
            <a:chExt cx="7200268" cy="1389075"/>
          </a:xfrm>
        </p:grpSpPr>
        <p:grpSp>
          <p:nvGrpSpPr>
            <p:cNvPr id="40" name="Group 40"/>
            <p:cNvGrpSpPr/>
            <p:nvPr/>
          </p:nvGrpSpPr>
          <p:grpSpPr>
            <a:xfrm rot="0">
              <a:off x="0" y="0"/>
              <a:ext cx="7200268" cy="1389075"/>
              <a:chOff x="0" y="0"/>
              <a:chExt cx="1705564" cy="32903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705564" cy="329037"/>
              </a:xfrm>
              <a:custGeom>
                <a:avLst/>
                <a:gdLst/>
                <a:ahLst/>
                <a:cxnLst/>
                <a:rect l="l" t="t" r="r" b="b"/>
                <a:pathLst>
                  <a:path w="1705564" h="329037">
                    <a:moveTo>
                      <a:pt x="26301" y="0"/>
                    </a:moveTo>
                    <a:lnTo>
                      <a:pt x="1679263" y="0"/>
                    </a:lnTo>
                    <a:cubicBezTo>
                      <a:pt x="1686239" y="0"/>
                      <a:pt x="1692928" y="2771"/>
                      <a:pt x="1697861" y="7703"/>
                    </a:cubicBezTo>
                    <a:cubicBezTo>
                      <a:pt x="1702793" y="12636"/>
                      <a:pt x="1705564" y="19326"/>
                      <a:pt x="1705564" y="26301"/>
                    </a:cubicBezTo>
                    <a:lnTo>
                      <a:pt x="1705564" y="302736"/>
                    </a:lnTo>
                    <a:cubicBezTo>
                      <a:pt x="1705564" y="317262"/>
                      <a:pt x="1693789" y="329037"/>
                      <a:pt x="1679263" y="329037"/>
                    </a:cubicBezTo>
                    <a:lnTo>
                      <a:pt x="26301" y="329037"/>
                    </a:lnTo>
                    <a:cubicBezTo>
                      <a:pt x="19326" y="329037"/>
                      <a:pt x="12636" y="326266"/>
                      <a:pt x="7703" y="321334"/>
                    </a:cubicBezTo>
                    <a:cubicBezTo>
                      <a:pt x="2771" y="316401"/>
                      <a:pt x="0" y="309711"/>
                      <a:pt x="0" y="302736"/>
                    </a:cubicBezTo>
                    <a:lnTo>
                      <a:pt x="0" y="26301"/>
                    </a:lnTo>
                    <a:cubicBezTo>
                      <a:pt x="0" y="19326"/>
                      <a:pt x="2771" y="12636"/>
                      <a:pt x="7703" y="7703"/>
                    </a:cubicBezTo>
                    <a:cubicBezTo>
                      <a:pt x="12636" y="2771"/>
                      <a:pt x="19326" y="0"/>
                      <a:pt x="2630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9525"/>
                <a:ext cx="1705564" cy="319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556494" y="258660"/>
              <a:ext cx="6103941" cy="829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15"/>
                </a:lnSpc>
                <a:spcBef>
                  <a:spcPct val="0"/>
                </a:spcBef>
              </a:pPr>
              <a:r>
                <a:rPr lang="en-US" sz="4250">
                  <a:solidFill>
                    <a:srgbClr val="FFFFFF"/>
                  </a:solidFill>
                  <a:latin typeface="Montserrat Classic" panose="00000500000000000000"/>
                </a:rPr>
                <a:t>ВВОД СИМПТОМ</a:t>
              </a:r>
              <a:endParaRPr lang="en-US" sz="4250">
                <a:solidFill>
                  <a:srgbClr val="FFFFFF"/>
                </a:solidFill>
                <a:latin typeface="Montserrat Classic" panose="00000500000000000000"/>
              </a:endParaRP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9989555" y="4646594"/>
            <a:ext cx="1349952" cy="114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0"/>
              </a:lnSpc>
              <a:spcBef>
                <a:spcPct val="0"/>
              </a:spcBef>
            </a:pPr>
            <a:r>
              <a:rPr lang="en-US" sz="7955">
                <a:solidFill>
                  <a:srgbClr val="FFFFFF">
                    <a:alpha val="14902"/>
                  </a:srgbClr>
                </a:solidFill>
                <a:latin typeface="Montserrat Classic Bold" panose="00000800000000000000"/>
              </a:rPr>
              <a:t>04</a:t>
            </a:r>
            <a:endParaRPr lang="en-US" sz="7955">
              <a:solidFill>
                <a:srgbClr val="FFFFFF">
                  <a:alpha val="14902"/>
                </a:srgbClr>
              </a:solidFill>
              <a:latin typeface="Montserrat Classic Bold" panose="00000800000000000000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332041" y="9205519"/>
            <a:ext cx="388244" cy="7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5"/>
              </a:lnSpc>
              <a:spcBef>
                <a:spcPct val="0"/>
              </a:spcBef>
            </a:pPr>
            <a:r>
              <a:rPr lang="en-US" sz="4970">
                <a:solidFill>
                  <a:srgbClr val="FFFFFF"/>
                </a:solidFill>
                <a:latin typeface="Montserrat Classic" panose="00000500000000000000"/>
              </a:rPr>
              <a:t>9</a:t>
            </a:r>
            <a:endParaRPr lang="en-US" sz="4970">
              <a:solidFill>
                <a:srgbClr val="FFFFFF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1645</Words>
  <Application>WPS Presentation</Application>
  <PresentationFormat>On-screen Show (4:3)</PresentationFormat>
  <Paragraphs>172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SimSun</vt:lpstr>
      <vt:lpstr>Wingdings</vt:lpstr>
      <vt:lpstr>Montserrat Heavy</vt:lpstr>
      <vt:lpstr>Montserrat Classic Bold</vt:lpstr>
      <vt:lpstr>Montserrat Classic</vt:lpstr>
      <vt:lpstr>DM Sans</vt:lpstr>
      <vt:lpstr>DM Sans Bold</vt:lpstr>
      <vt:lpstr>Arial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White Modern Medical Healthcare Presentation</dc:title>
  <dc:creator/>
  <cp:lastModifiedBy>Alex</cp:lastModifiedBy>
  <cp:revision>2</cp:revision>
  <dcterms:created xsi:type="dcterms:W3CDTF">2006-08-16T00:00:00Z</dcterms:created>
  <dcterms:modified xsi:type="dcterms:W3CDTF">2024-05-17T14:12:30Z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C2DCDC400ACF47EAA4FCE68B8E9218F7</vt:lpwstr>
  </property>
  <property fmtid="{D5CDD505-2E9C-101B-9397-08002B2CF9AE}" pid="3" name="KSOProductBuildVer">
    <vt:lpwstr>1033-11.2.0.11219</vt:lpwstr>
  </property>
</Properties>
</file>